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16" r:id="rId1"/>
  </p:sldMasterIdLst>
  <p:notesMasterIdLst>
    <p:notesMasterId r:id="rId8"/>
  </p:notesMasterIdLst>
  <p:handoutMasterIdLst>
    <p:handoutMasterId r:id="rId9"/>
  </p:handoutMasterIdLst>
  <p:sldIdLst>
    <p:sldId id="1120" r:id="rId2"/>
    <p:sldId id="1126" r:id="rId3"/>
    <p:sldId id="1122" r:id="rId4"/>
    <p:sldId id="1127" r:id="rId5"/>
    <p:sldId id="1124" r:id="rId6"/>
    <p:sldId id="1121" r:id="rId7"/>
  </p:sldIdLst>
  <p:sldSz cx="13716000" cy="10972800"/>
  <p:notesSz cx="6797675" cy="9926638"/>
  <p:embeddedFontLst>
    <p:embeddedFont>
      <p:font typeface="IBM Plex Mono" panose="020B0509050203000203" pitchFamily="49" charset="0"/>
      <p:regular r:id="rId10"/>
      <p:bold r:id="rId11"/>
      <p:italic r:id="rId12"/>
      <p:boldItalic r:id="rId13"/>
    </p:embeddedFont>
    <p:embeddedFont>
      <p:font typeface="IBM Plex Sans" panose="020B0503050203000203" pitchFamily="34" charset="0"/>
      <p:regular r:id="rId14"/>
      <p:bold r:id="rId15"/>
      <p:italic r:id="rId16"/>
      <p:boldItalic r:id="rId17"/>
    </p:embeddedFont>
    <p:embeddedFont>
      <p:font typeface="Montserrat" panose="00000500000000000000" pitchFamily="2" charset="0"/>
      <p:regular r:id="rId18"/>
      <p:bold r:id="rId19"/>
      <p:italic r:id="rId20"/>
      <p:boldItalic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456" userDrawn="1">
          <p15:clr>
            <a:srgbClr val="A4A3A4"/>
          </p15:clr>
        </p15:guide>
        <p15:guide id="2" pos="4320" userDrawn="1">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bin Schuchmann" initials="RS" lastIdx="1" clrIdx="0">
    <p:extLst>
      <p:ext uri="{19B8F6BF-5375-455C-9EA6-DF929625EA0E}">
        <p15:presenceInfo xmlns:p15="http://schemas.microsoft.com/office/powerpoint/2012/main" userId="Robin Schuchman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6AEB4"/>
    <a:srgbClr val="1F1F1F"/>
    <a:srgbClr val="D8E6ED"/>
    <a:srgbClr val="6E8F9D"/>
    <a:srgbClr val="AFABAB"/>
    <a:srgbClr val="31414B"/>
    <a:srgbClr val="333333"/>
    <a:srgbClr val="1C1C1C"/>
    <a:srgbClr val="000000"/>
    <a:srgbClr val="F396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2105" autoAdjust="0"/>
  </p:normalViewPr>
  <p:slideViewPr>
    <p:cSldViewPr snapToGrid="0" showGuides="1">
      <p:cViewPr>
        <p:scale>
          <a:sx n="150" d="100"/>
          <a:sy n="150" d="100"/>
        </p:scale>
        <p:origin x="-3570" y="-1380"/>
      </p:cViewPr>
      <p:guideLst>
        <p:guide orient="horz" pos="3456"/>
        <p:guide pos="4320"/>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118" d="100"/>
          <a:sy n="118" d="100"/>
        </p:scale>
        <p:origin x="2028" y="84"/>
      </p:cViewPr>
      <p:guideLst>
        <p:guide orient="horz" pos="3127"/>
        <p:guide pos="2141"/>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presProps" Target="pres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openxmlformats.org/officeDocument/2006/relationships/font" Target="fonts/font5.fntdata"/><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2945659" cy="498057"/>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50443" y="2"/>
            <a:ext cx="2945659" cy="498057"/>
          </a:xfrm>
          <a:prstGeom prst="rect">
            <a:avLst/>
          </a:prstGeom>
        </p:spPr>
        <p:txBody>
          <a:bodyPr vert="horz" lIns="91440" tIns="45720" rIns="91440" bIns="45720" rtlCol="0"/>
          <a:lstStyle>
            <a:lvl1pPr algn="r">
              <a:defRPr sz="1200"/>
            </a:lvl1pPr>
          </a:lstStyle>
          <a:p>
            <a:fld id="{A648D6A2-7CA8-4148-BB5F-0AF91522BD8D}" type="datetimeFigureOut">
              <a:rPr lang="en-US" smtClean="0"/>
              <a:t>11/19/2024</a:t>
            </a:fld>
            <a:endParaRPr lang="en-US" dirty="0"/>
          </a:p>
        </p:txBody>
      </p:sp>
      <p:sp>
        <p:nvSpPr>
          <p:cNvPr id="4" name="Footer Placeholder 3"/>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3F8E0E75-2769-4AB7-A302-44A800DE38C7}" type="slidenum">
              <a:rPr lang="en-US" smtClean="0"/>
              <a:t>‹#›</a:t>
            </a:fld>
            <a:endParaRPr lang="en-US" dirty="0"/>
          </a:p>
        </p:txBody>
      </p:sp>
    </p:spTree>
    <p:extLst>
      <p:ext uri="{BB962C8B-B14F-4D97-AF65-F5344CB8AC3E}">
        <p14:creationId xmlns:p14="http://schemas.microsoft.com/office/powerpoint/2010/main" val="228203882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png>
</file>

<file path=ppt/media/image44.png>
</file>

<file path=ppt/media/image45.png>
</file>

<file path=ppt/media/image46.png>
</file>

<file path=ppt/media/image47.sv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svg>
</file>

<file path=ppt/media/image67.png>
</file>

<file path=ppt/media/image68.png>
</file>

<file path=ppt/media/image69.jpeg>
</file>

<file path=ppt/media/image7.png>
</file>

<file path=ppt/media/image70.png>
</file>

<file path=ppt/media/image71.jpeg>
</file>

<file path=ppt/media/image72.png>
</file>

<file path=ppt/media/image73.png>
</file>

<file path=ppt/media/image74.svg>
</file>

<file path=ppt/media/image75.png>
</file>

<file path=ppt/media/image76.png>
</file>

<file path=ppt/media/image77.svg>
</file>

<file path=ppt/media/image78.png>
</file>

<file path=ppt/media/image79.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2945659" cy="498057"/>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50443" y="2"/>
            <a:ext cx="2945659" cy="498057"/>
          </a:xfrm>
          <a:prstGeom prst="rect">
            <a:avLst/>
          </a:prstGeom>
        </p:spPr>
        <p:txBody>
          <a:bodyPr vert="horz" lIns="91440" tIns="45720" rIns="91440" bIns="45720" rtlCol="0"/>
          <a:lstStyle>
            <a:lvl1pPr algn="r">
              <a:defRPr sz="1200"/>
            </a:lvl1pPr>
          </a:lstStyle>
          <a:p>
            <a:fld id="{BC235874-D129-4156-BCAB-F6AEEDA03A88}" type="datetimeFigureOut">
              <a:rPr lang="en-US" smtClean="0"/>
              <a:t>11/19/2024</a:t>
            </a:fld>
            <a:endParaRPr lang="en-US" dirty="0"/>
          </a:p>
        </p:txBody>
      </p:sp>
      <p:sp>
        <p:nvSpPr>
          <p:cNvPr id="4" name="Slide Image Placeholder 3"/>
          <p:cNvSpPr>
            <a:spLocks noGrp="1" noRot="1" noChangeAspect="1"/>
          </p:cNvSpPr>
          <p:nvPr>
            <p:ph type="sldImg" idx="2"/>
          </p:nvPr>
        </p:nvSpPr>
        <p:spPr>
          <a:xfrm>
            <a:off x="1306513" y="1239838"/>
            <a:ext cx="4184650" cy="3349625"/>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79768" y="4777197"/>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183A4B9B-EEA0-44B9-8CE1-40BC231AC870}" type="slidenum">
              <a:rPr lang="en-US" smtClean="0"/>
              <a:t>‹#›</a:t>
            </a:fld>
            <a:endParaRPr lang="en-US" dirty="0"/>
          </a:p>
        </p:txBody>
      </p:sp>
    </p:spTree>
    <p:extLst>
      <p:ext uri="{BB962C8B-B14F-4D97-AF65-F5344CB8AC3E}">
        <p14:creationId xmlns:p14="http://schemas.microsoft.com/office/powerpoint/2010/main" val="229920885"/>
      </p:ext>
    </p:extLst>
  </p:cSld>
  <p:clrMap bg1="lt1" tx1="dk1" bg2="lt2" tx2="dk2" accent1="accent1" accent2="accent2" accent3="accent3" accent4="accent4" accent5="accent5" accent6="accent6" hlink="hlink" folHlink="folHlink"/>
  <p:notesStyle>
    <a:lvl1pPr marL="0" algn="l" defTabSz="1410736" rtl="0" eaLnBrk="1" latinLnBrk="0" hangingPunct="1">
      <a:defRPr sz="1851" kern="1200">
        <a:solidFill>
          <a:schemeClr val="tx1"/>
        </a:solidFill>
        <a:latin typeface="+mn-lt"/>
        <a:ea typeface="+mn-ea"/>
        <a:cs typeface="+mn-cs"/>
      </a:defRPr>
    </a:lvl1pPr>
    <a:lvl2pPr marL="705368" algn="l" defTabSz="1410736" rtl="0" eaLnBrk="1" latinLnBrk="0" hangingPunct="1">
      <a:defRPr sz="1851" kern="1200">
        <a:solidFill>
          <a:schemeClr val="tx1"/>
        </a:solidFill>
        <a:latin typeface="+mn-lt"/>
        <a:ea typeface="+mn-ea"/>
        <a:cs typeface="+mn-cs"/>
      </a:defRPr>
    </a:lvl2pPr>
    <a:lvl3pPr marL="1410736" algn="l" defTabSz="1410736" rtl="0" eaLnBrk="1" latinLnBrk="0" hangingPunct="1">
      <a:defRPr sz="1851" kern="1200">
        <a:solidFill>
          <a:schemeClr val="tx1"/>
        </a:solidFill>
        <a:latin typeface="+mn-lt"/>
        <a:ea typeface="+mn-ea"/>
        <a:cs typeface="+mn-cs"/>
      </a:defRPr>
    </a:lvl3pPr>
    <a:lvl4pPr marL="2116104" algn="l" defTabSz="1410736" rtl="0" eaLnBrk="1" latinLnBrk="0" hangingPunct="1">
      <a:defRPr sz="1851" kern="1200">
        <a:solidFill>
          <a:schemeClr val="tx1"/>
        </a:solidFill>
        <a:latin typeface="+mn-lt"/>
        <a:ea typeface="+mn-ea"/>
        <a:cs typeface="+mn-cs"/>
      </a:defRPr>
    </a:lvl4pPr>
    <a:lvl5pPr marL="2821473" algn="l" defTabSz="1410736" rtl="0" eaLnBrk="1" latinLnBrk="0" hangingPunct="1">
      <a:defRPr sz="1851" kern="1200">
        <a:solidFill>
          <a:schemeClr val="tx1"/>
        </a:solidFill>
        <a:latin typeface="+mn-lt"/>
        <a:ea typeface="+mn-ea"/>
        <a:cs typeface="+mn-cs"/>
      </a:defRPr>
    </a:lvl5pPr>
    <a:lvl6pPr marL="3526841" algn="l" defTabSz="1410736" rtl="0" eaLnBrk="1" latinLnBrk="0" hangingPunct="1">
      <a:defRPr sz="1851" kern="1200">
        <a:solidFill>
          <a:schemeClr val="tx1"/>
        </a:solidFill>
        <a:latin typeface="+mn-lt"/>
        <a:ea typeface="+mn-ea"/>
        <a:cs typeface="+mn-cs"/>
      </a:defRPr>
    </a:lvl6pPr>
    <a:lvl7pPr marL="4232209" algn="l" defTabSz="1410736" rtl="0" eaLnBrk="1" latinLnBrk="0" hangingPunct="1">
      <a:defRPr sz="1851" kern="1200">
        <a:solidFill>
          <a:schemeClr val="tx1"/>
        </a:solidFill>
        <a:latin typeface="+mn-lt"/>
        <a:ea typeface="+mn-ea"/>
        <a:cs typeface="+mn-cs"/>
      </a:defRPr>
    </a:lvl7pPr>
    <a:lvl8pPr marL="4937577" algn="l" defTabSz="1410736" rtl="0" eaLnBrk="1" latinLnBrk="0" hangingPunct="1">
      <a:defRPr sz="1851" kern="1200">
        <a:solidFill>
          <a:schemeClr val="tx1"/>
        </a:solidFill>
        <a:latin typeface="+mn-lt"/>
        <a:ea typeface="+mn-ea"/>
        <a:cs typeface="+mn-cs"/>
      </a:defRPr>
    </a:lvl8pPr>
    <a:lvl9pPr marL="5642945" algn="l" defTabSz="1410736" rtl="0" eaLnBrk="1" latinLnBrk="0" hangingPunct="1">
      <a:defRPr sz="185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06513" y="1239838"/>
            <a:ext cx="4184650" cy="3349625"/>
          </a:xfrm>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10"/>
          </p:nvPr>
        </p:nvSpPr>
        <p:spPr/>
        <p:txBody>
          <a:bodyPr/>
          <a:lstStyle/>
          <a:p>
            <a:fld id="{183A4B9B-EEA0-44B9-8CE1-40BC231AC870}" type="slidenum">
              <a:rPr lang="en-US" smtClean="0"/>
              <a:t>1</a:t>
            </a:fld>
            <a:endParaRPr lang="en-US" dirty="0"/>
          </a:p>
        </p:txBody>
      </p:sp>
    </p:spTree>
    <p:extLst>
      <p:ext uri="{BB962C8B-B14F-4D97-AF65-F5344CB8AC3E}">
        <p14:creationId xmlns:p14="http://schemas.microsoft.com/office/powerpoint/2010/main" val="40395654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06513" y="1239838"/>
            <a:ext cx="4184650" cy="3349625"/>
          </a:xfrm>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10"/>
          </p:nvPr>
        </p:nvSpPr>
        <p:spPr/>
        <p:txBody>
          <a:bodyPr/>
          <a:lstStyle/>
          <a:p>
            <a:fld id="{183A4B9B-EEA0-44B9-8CE1-40BC231AC870}" type="slidenum">
              <a:rPr lang="en-US" smtClean="0"/>
              <a:t>2</a:t>
            </a:fld>
            <a:endParaRPr lang="en-US" dirty="0"/>
          </a:p>
        </p:txBody>
      </p:sp>
    </p:spTree>
    <p:extLst>
      <p:ext uri="{BB962C8B-B14F-4D97-AF65-F5344CB8AC3E}">
        <p14:creationId xmlns:p14="http://schemas.microsoft.com/office/powerpoint/2010/main" val="39557431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06513" y="1239838"/>
            <a:ext cx="4184650" cy="3349625"/>
          </a:xfrm>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10"/>
          </p:nvPr>
        </p:nvSpPr>
        <p:spPr/>
        <p:txBody>
          <a:bodyPr/>
          <a:lstStyle/>
          <a:p>
            <a:fld id="{183A4B9B-EEA0-44B9-8CE1-40BC231AC870}" type="slidenum">
              <a:rPr lang="en-US" smtClean="0"/>
              <a:t>3</a:t>
            </a:fld>
            <a:endParaRPr lang="en-US" dirty="0"/>
          </a:p>
        </p:txBody>
      </p:sp>
    </p:spTree>
    <p:extLst>
      <p:ext uri="{BB962C8B-B14F-4D97-AF65-F5344CB8AC3E}">
        <p14:creationId xmlns:p14="http://schemas.microsoft.com/office/powerpoint/2010/main" val="4039565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06513" y="1239838"/>
            <a:ext cx="4184650" cy="3349625"/>
          </a:xfrm>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10"/>
          </p:nvPr>
        </p:nvSpPr>
        <p:spPr/>
        <p:txBody>
          <a:bodyPr/>
          <a:lstStyle/>
          <a:p>
            <a:fld id="{183A4B9B-EEA0-44B9-8CE1-40BC231AC870}" type="slidenum">
              <a:rPr lang="en-US" smtClean="0"/>
              <a:t>4</a:t>
            </a:fld>
            <a:endParaRPr lang="en-US" dirty="0"/>
          </a:p>
        </p:txBody>
      </p:sp>
    </p:spTree>
    <p:extLst>
      <p:ext uri="{BB962C8B-B14F-4D97-AF65-F5344CB8AC3E}">
        <p14:creationId xmlns:p14="http://schemas.microsoft.com/office/powerpoint/2010/main" val="2754110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06513" y="1239838"/>
            <a:ext cx="4184650" cy="3349625"/>
          </a:xfrm>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10"/>
          </p:nvPr>
        </p:nvSpPr>
        <p:spPr/>
        <p:txBody>
          <a:bodyPr/>
          <a:lstStyle/>
          <a:p>
            <a:fld id="{183A4B9B-EEA0-44B9-8CE1-40BC231AC870}" type="slidenum">
              <a:rPr lang="en-US" smtClean="0"/>
              <a:t>5</a:t>
            </a:fld>
            <a:endParaRPr lang="en-US" dirty="0"/>
          </a:p>
        </p:txBody>
      </p:sp>
    </p:spTree>
    <p:extLst>
      <p:ext uri="{BB962C8B-B14F-4D97-AF65-F5344CB8AC3E}">
        <p14:creationId xmlns:p14="http://schemas.microsoft.com/office/powerpoint/2010/main" val="1412669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664747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942975" y="584202"/>
            <a:ext cx="11830050" cy="2120901"/>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942975" y="2921000"/>
            <a:ext cx="11830050" cy="6962141"/>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42975" y="10170162"/>
            <a:ext cx="3086100" cy="584200"/>
          </a:xfrm>
          <a:prstGeom prst="rect">
            <a:avLst/>
          </a:prstGeom>
        </p:spPr>
        <p:txBody>
          <a:bodyPr/>
          <a:lstStyle/>
          <a:p>
            <a:endParaRPr lang="en-US" dirty="0"/>
          </a:p>
        </p:txBody>
      </p:sp>
      <p:sp>
        <p:nvSpPr>
          <p:cNvPr id="5" name="Footer Placeholder 4"/>
          <p:cNvSpPr>
            <a:spLocks noGrp="1"/>
          </p:cNvSpPr>
          <p:nvPr>
            <p:ph type="ftr" sz="quarter" idx="11"/>
          </p:nvPr>
        </p:nvSpPr>
        <p:spPr>
          <a:xfrm>
            <a:off x="4543425" y="10170162"/>
            <a:ext cx="4629150" cy="584200"/>
          </a:xfrm>
          <a:prstGeom prst="rect">
            <a:avLst/>
          </a:prstGeom>
        </p:spPr>
        <p:txBody>
          <a:bodyPr/>
          <a:lstStyle/>
          <a:p>
            <a:r>
              <a:rPr lang="en-US"/>
              <a:t>General Algebraic Modeling System</a:t>
            </a:r>
            <a:endParaRPr lang="en-US" dirty="0"/>
          </a:p>
        </p:txBody>
      </p:sp>
      <p:sp>
        <p:nvSpPr>
          <p:cNvPr id="6" name="Slide Number Placeholder 5"/>
          <p:cNvSpPr>
            <a:spLocks noGrp="1"/>
          </p:cNvSpPr>
          <p:nvPr>
            <p:ph type="sldNum" sz="quarter" idx="12"/>
          </p:nvPr>
        </p:nvSpPr>
        <p:spPr>
          <a:xfrm>
            <a:off x="9686925" y="10170162"/>
            <a:ext cx="3086100" cy="584200"/>
          </a:xfrm>
          <a:prstGeom prst="rect">
            <a:avLst/>
          </a:prstGeom>
        </p:spPr>
        <p:txBody>
          <a:bodyPr/>
          <a:lstStyle/>
          <a:p>
            <a:fld id="{1BC89977-F523-42C1-A242-19A14B795214}" type="slidenum">
              <a:rPr lang="en-US" smtClean="0"/>
              <a:t>‹#›</a:t>
            </a:fld>
            <a:endParaRPr lang="en-US" dirty="0"/>
          </a:p>
        </p:txBody>
      </p:sp>
    </p:spTree>
    <p:extLst>
      <p:ext uri="{BB962C8B-B14F-4D97-AF65-F5344CB8AC3E}">
        <p14:creationId xmlns:p14="http://schemas.microsoft.com/office/powerpoint/2010/main" val="395009168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15513" y="584200"/>
            <a:ext cx="2957513" cy="9298941"/>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42976" y="584200"/>
            <a:ext cx="8701088" cy="9298941"/>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42975" y="10170162"/>
            <a:ext cx="3086100" cy="584200"/>
          </a:xfrm>
          <a:prstGeom prst="rect">
            <a:avLst/>
          </a:prstGeom>
        </p:spPr>
        <p:txBody>
          <a:bodyPr/>
          <a:lstStyle/>
          <a:p>
            <a:endParaRPr lang="en-US" dirty="0"/>
          </a:p>
        </p:txBody>
      </p:sp>
      <p:sp>
        <p:nvSpPr>
          <p:cNvPr id="5" name="Footer Placeholder 4"/>
          <p:cNvSpPr>
            <a:spLocks noGrp="1"/>
          </p:cNvSpPr>
          <p:nvPr>
            <p:ph type="ftr" sz="quarter" idx="11"/>
          </p:nvPr>
        </p:nvSpPr>
        <p:spPr>
          <a:xfrm>
            <a:off x="4543425" y="10170162"/>
            <a:ext cx="4629150" cy="584200"/>
          </a:xfrm>
          <a:prstGeom prst="rect">
            <a:avLst/>
          </a:prstGeom>
        </p:spPr>
        <p:txBody>
          <a:bodyPr/>
          <a:lstStyle/>
          <a:p>
            <a:r>
              <a:rPr lang="en-US"/>
              <a:t>General Algebraic Modeling System</a:t>
            </a:r>
            <a:endParaRPr lang="en-US" dirty="0"/>
          </a:p>
        </p:txBody>
      </p:sp>
      <p:sp>
        <p:nvSpPr>
          <p:cNvPr id="6" name="Slide Number Placeholder 5"/>
          <p:cNvSpPr>
            <a:spLocks noGrp="1"/>
          </p:cNvSpPr>
          <p:nvPr>
            <p:ph type="sldNum" sz="quarter" idx="12"/>
          </p:nvPr>
        </p:nvSpPr>
        <p:spPr>
          <a:xfrm>
            <a:off x="9686925" y="10170162"/>
            <a:ext cx="3086100" cy="584200"/>
          </a:xfrm>
          <a:prstGeom prst="rect">
            <a:avLst/>
          </a:prstGeom>
        </p:spPr>
        <p:txBody>
          <a:bodyPr/>
          <a:lstStyle/>
          <a:p>
            <a:fld id="{1BC89977-F523-42C1-A242-19A14B795214}" type="slidenum">
              <a:rPr lang="en-US" smtClean="0"/>
              <a:t>‹#›</a:t>
            </a:fld>
            <a:endParaRPr lang="en-US" dirty="0"/>
          </a:p>
        </p:txBody>
      </p:sp>
    </p:spTree>
    <p:extLst>
      <p:ext uri="{BB962C8B-B14F-4D97-AF65-F5344CB8AC3E}">
        <p14:creationId xmlns:p14="http://schemas.microsoft.com/office/powerpoint/2010/main" val="298492677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AMS Title Slide-3">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106059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5960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
    <p:bg>
      <p:bgPr>
        <a:solidFill>
          <a:schemeClr val="tx1">
            <a:lumMod val="20000"/>
            <a:lumOff val="80000"/>
          </a:schemeClr>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81B03BE-8BB3-4BC2-8CC8-30C6F9963F31}"/>
              </a:ext>
            </a:extLst>
          </p:cNvPr>
          <p:cNvSpPr>
            <a:spLocks noGrp="1"/>
          </p:cNvSpPr>
          <p:nvPr>
            <p:ph type="title"/>
          </p:nvPr>
        </p:nvSpPr>
        <p:spPr>
          <a:xfrm>
            <a:off x="935832" y="2735583"/>
            <a:ext cx="11830050" cy="4564379"/>
          </a:xfrm>
          <a:prstGeom prst="rect">
            <a:avLst/>
          </a:prstGeom>
        </p:spPr>
        <p:txBody>
          <a:bodyPr anchor="b"/>
          <a:lstStyle>
            <a:lvl1pPr>
              <a:defRPr sz="6000">
                <a:solidFill>
                  <a:schemeClr val="tx2"/>
                </a:solidFill>
              </a:defRPr>
            </a:lvl1pPr>
          </a:lstStyle>
          <a:p>
            <a:r>
              <a:rPr lang="en-US" dirty="0"/>
              <a:t>Click to edit Master title style</a:t>
            </a:r>
          </a:p>
        </p:txBody>
      </p:sp>
      <p:sp>
        <p:nvSpPr>
          <p:cNvPr id="12" name="Text Placeholder 2">
            <a:extLst>
              <a:ext uri="{FF2B5EF4-FFF2-40B4-BE49-F238E27FC236}">
                <a16:creationId xmlns:a16="http://schemas.microsoft.com/office/drawing/2014/main" id="{B5A78BA2-9E1A-4BE5-B471-6F54B2C085FC}"/>
              </a:ext>
            </a:extLst>
          </p:cNvPr>
          <p:cNvSpPr>
            <a:spLocks noGrp="1"/>
          </p:cNvSpPr>
          <p:nvPr>
            <p:ph type="body" idx="1"/>
          </p:nvPr>
        </p:nvSpPr>
        <p:spPr>
          <a:xfrm>
            <a:off x="935832" y="7343143"/>
            <a:ext cx="11830050" cy="2400299"/>
          </a:xfrm>
          <a:prstGeom prst="rect">
            <a:avLst/>
          </a:prstGeo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530765406"/>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nishing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9517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046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183786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801477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Tree>
    <p:extLst>
      <p:ext uri="{BB962C8B-B14F-4D97-AF65-F5344CB8AC3E}">
        <p14:creationId xmlns:p14="http://schemas.microsoft.com/office/powerpoint/2010/main" val="91007327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54816623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270240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44762" y="731520"/>
            <a:ext cx="4423767" cy="2560320"/>
          </a:xfrm>
          <a:prstGeom prst="rect">
            <a:avLst/>
          </a:prstGeom>
        </p:spPr>
        <p:txBody>
          <a:bodyPr anchor="b"/>
          <a:lstStyle>
            <a:lvl1pPr>
              <a:defRPr sz="4800"/>
            </a:lvl1pPr>
          </a:lstStyle>
          <a:p>
            <a:r>
              <a:rPr lang="en-US"/>
              <a:t>Click to edit Master title style</a:t>
            </a:r>
            <a:endParaRPr lang="en-US" dirty="0"/>
          </a:p>
        </p:txBody>
      </p:sp>
      <p:sp>
        <p:nvSpPr>
          <p:cNvPr id="3" name="Content Placeholder 2"/>
          <p:cNvSpPr>
            <a:spLocks noGrp="1"/>
          </p:cNvSpPr>
          <p:nvPr>
            <p:ph idx="1"/>
          </p:nvPr>
        </p:nvSpPr>
        <p:spPr>
          <a:xfrm>
            <a:off x="5831087" y="1579882"/>
            <a:ext cx="6943725" cy="7797800"/>
          </a:xfrm>
          <a:prstGeom prst="rect">
            <a:avLst/>
          </a:prstGeo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44762" y="3291840"/>
            <a:ext cx="4423767" cy="6098541"/>
          </a:xfrm>
          <a:prstGeom prst="rect">
            <a:avLst/>
          </a:prstGeo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Edit Master text styles</a:t>
            </a:r>
          </a:p>
        </p:txBody>
      </p:sp>
      <p:sp>
        <p:nvSpPr>
          <p:cNvPr id="5" name="Date Placeholder 4"/>
          <p:cNvSpPr>
            <a:spLocks noGrp="1"/>
          </p:cNvSpPr>
          <p:nvPr>
            <p:ph type="dt" sz="half" idx="10"/>
          </p:nvPr>
        </p:nvSpPr>
        <p:spPr>
          <a:xfrm>
            <a:off x="942975" y="10170162"/>
            <a:ext cx="3086100" cy="584200"/>
          </a:xfrm>
          <a:prstGeom prst="rect">
            <a:avLst/>
          </a:prstGeom>
        </p:spPr>
        <p:txBody>
          <a:bodyPr/>
          <a:lstStyle/>
          <a:p>
            <a:endParaRPr lang="en-US" dirty="0"/>
          </a:p>
        </p:txBody>
      </p:sp>
      <p:sp>
        <p:nvSpPr>
          <p:cNvPr id="6" name="Footer Placeholder 5"/>
          <p:cNvSpPr>
            <a:spLocks noGrp="1"/>
          </p:cNvSpPr>
          <p:nvPr>
            <p:ph type="ftr" sz="quarter" idx="11"/>
          </p:nvPr>
        </p:nvSpPr>
        <p:spPr>
          <a:xfrm>
            <a:off x="4543425" y="10170162"/>
            <a:ext cx="4629150" cy="584200"/>
          </a:xfrm>
          <a:prstGeom prst="rect">
            <a:avLst/>
          </a:prstGeom>
        </p:spPr>
        <p:txBody>
          <a:bodyPr/>
          <a:lstStyle/>
          <a:p>
            <a:r>
              <a:rPr lang="en-US"/>
              <a:t>General Algebraic Modeling System</a:t>
            </a:r>
            <a:endParaRPr lang="en-US" dirty="0"/>
          </a:p>
        </p:txBody>
      </p:sp>
      <p:sp>
        <p:nvSpPr>
          <p:cNvPr id="7" name="Slide Number Placeholder 6"/>
          <p:cNvSpPr>
            <a:spLocks noGrp="1"/>
          </p:cNvSpPr>
          <p:nvPr>
            <p:ph type="sldNum" sz="quarter" idx="12"/>
          </p:nvPr>
        </p:nvSpPr>
        <p:spPr>
          <a:xfrm>
            <a:off x="9686925" y="10170162"/>
            <a:ext cx="3086100" cy="584200"/>
          </a:xfrm>
          <a:prstGeom prst="rect">
            <a:avLst/>
          </a:prstGeom>
        </p:spPr>
        <p:txBody>
          <a:bodyPr/>
          <a:lstStyle/>
          <a:p>
            <a:fld id="{1BC89977-F523-42C1-A242-19A14B795214}" type="slidenum">
              <a:rPr lang="en-US" smtClean="0"/>
              <a:t>‹#›</a:t>
            </a:fld>
            <a:endParaRPr lang="en-US" dirty="0"/>
          </a:p>
        </p:txBody>
      </p:sp>
    </p:spTree>
    <p:extLst>
      <p:ext uri="{BB962C8B-B14F-4D97-AF65-F5344CB8AC3E}">
        <p14:creationId xmlns:p14="http://schemas.microsoft.com/office/powerpoint/2010/main" val="175546633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44762" y="731520"/>
            <a:ext cx="4423767" cy="2560320"/>
          </a:xfrm>
          <a:prstGeom prst="rect">
            <a:avLst/>
          </a:prstGeom>
        </p:spPr>
        <p:txBody>
          <a:bodyPr anchor="b"/>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831087" y="1579882"/>
            <a:ext cx="6943725" cy="7797800"/>
          </a:xfrm>
          <a:prstGeom prst="rect">
            <a:avLst/>
          </a:prstGeo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944762" y="3291840"/>
            <a:ext cx="4423767" cy="6098541"/>
          </a:xfrm>
          <a:prstGeom prst="rect">
            <a:avLst/>
          </a:prstGeo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Edit Master text styles</a:t>
            </a:r>
          </a:p>
        </p:txBody>
      </p:sp>
      <p:sp>
        <p:nvSpPr>
          <p:cNvPr id="5" name="Date Placeholder 4"/>
          <p:cNvSpPr>
            <a:spLocks noGrp="1"/>
          </p:cNvSpPr>
          <p:nvPr>
            <p:ph type="dt" sz="half" idx="10"/>
          </p:nvPr>
        </p:nvSpPr>
        <p:spPr>
          <a:xfrm>
            <a:off x="942975" y="10170162"/>
            <a:ext cx="3086100" cy="584200"/>
          </a:xfrm>
          <a:prstGeom prst="rect">
            <a:avLst/>
          </a:prstGeom>
        </p:spPr>
        <p:txBody>
          <a:bodyPr/>
          <a:lstStyle/>
          <a:p>
            <a:endParaRPr lang="en-US" dirty="0"/>
          </a:p>
        </p:txBody>
      </p:sp>
      <p:sp>
        <p:nvSpPr>
          <p:cNvPr id="6" name="Footer Placeholder 5"/>
          <p:cNvSpPr>
            <a:spLocks noGrp="1"/>
          </p:cNvSpPr>
          <p:nvPr>
            <p:ph type="ftr" sz="quarter" idx="11"/>
          </p:nvPr>
        </p:nvSpPr>
        <p:spPr>
          <a:xfrm>
            <a:off x="4543425" y="10170162"/>
            <a:ext cx="4629150" cy="584200"/>
          </a:xfrm>
          <a:prstGeom prst="rect">
            <a:avLst/>
          </a:prstGeom>
        </p:spPr>
        <p:txBody>
          <a:bodyPr/>
          <a:lstStyle/>
          <a:p>
            <a:r>
              <a:rPr lang="en-US"/>
              <a:t>General Algebraic Modeling System</a:t>
            </a:r>
            <a:endParaRPr lang="en-US" dirty="0"/>
          </a:p>
        </p:txBody>
      </p:sp>
      <p:sp>
        <p:nvSpPr>
          <p:cNvPr id="7" name="Slide Number Placeholder 6"/>
          <p:cNvSpPr>
            <a:spLocks noGrp="1"/>
          </p:cNvSpPr>
          <p:nvPr>
            <p:ph type="sldNum" sz="quarter" idx="12"/>
          </p:nvPr>
        </p:nvSpPr>
        <p:spPr>
          <a:xfrm>
            <a:off x="9686925" y="10170162"/>
            <a:ext cx="3086100" cy="584200"/>
          </a:xfrm>
          <a:prstGeom prst="rect">
            <a:avLst/>
          </a:prstGeom>
        </p:spPr>
        <p:txBody>
          <a:bodyPr/>
          <a:lstStyle/>
          <a:p>
            <a:fld id="{1BC89977-F523-42C1-A242-19A14B795214}" type="slidenum">
              <a:rPr lang="en-US" smtClean="0"/>
              <a:t>‹#›</a:t>
            </a:fld>
            <a:endParaRPr lang="en-US" dirty="0"/>
          </a:p>
        </p:txBody>
      </p:sp>
    </p:spTree>
    <p:extLst>
      <p:ext uri="{BB962C8B-B14F-4D97-AF65-F5344CB8AC3E}">
        <p14:creationId xmlns:p14="http://schemas.microsoft.com/office/powerpoint/2010/main" val="166759135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232894"/>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678" r:id="rId12"/>
    <p:sldLayoutId id="2147483662" r:id="rId13"/>
    <p:sldLayoutId id="2147483714" r:id="rId14"/>
    <p:sldLayoutId id="2147483715" r:id="rId15"/>
  </p:sldLayoutIdLst>
  <p:hf sldNum="0" hdr="0" ftr="0" dt="0"/>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18" Type="http://schemas.openxmlformats.org/officeDocument/2006/relationships/image" Target="../media/image14.png"/><Relationship Id="rId26" Type="http://schemas.openxmlformats.org/officeDocument/2006/relationships/image" Target="../media/image22.png"/><Relationship Id="rId3" Type="http://schemas.openxmlformats.org/officeDocument/2006/relationships/image" Target="../media/image1.png"/><Relationship Id="rId21" Type="http://schemas.openxmlformats.org/officeDocument/2006/relationships/image" Target="../media/image17.png"/><Relationship Id="rId7" Type="http://schemas.openxmlformats.org/officeDocument/2006/relationships/image" Target="../media/image3.png"/><Relationship Id="rId12" Type="http://schemas.openxmlformats.org/officeDocument/2006/relationships/image" Target="../media/image8.png"/><Relationship Id="rId17" Type="http://schemas.openxmlformats.org/officeDocument/2006/relationships/image" Target="../media/image13.png"/><Relationship Id="rId25" Type="http://schemas.openxmlformats.org/officeDocument/2006/relationships/image" Target="../media/image21.png"/><Relationship Id="rId2" Type="http://schemas.openxmlformats.org/officeDocument/2006/relationships/notesSlide" Target="../notesSlides/notesSlide1.xml"/><Relationship Id="rId16" Type="http://schemas.openxmlformats.org/officeDocument/2006/relationships/image" Target="../media/image12.png"/><Relationship Id="rId20" Type="http://schemas.openxmlformats.org/officeDocument/2006/relationships/image" Target="../media/image16.png"/><Relationship Id="rId29"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png"/><Relationship Id="rId11" Type="http://schemas.openxmlformats.org/officeDocument/2006/relationships/image" Target="../media/image7.png"/><Relationship Id="rId24" Type="http://schemas.openxmlformats.org/officeDocument/2006/relationships/image" Target="../media/image20.png"/><Relationship Id="rId5" Type="http://schemas.openxmlformats.org/officeDocument/2006/relationships/hyperlink" Target="mailto:info@gams.com" TargetMode="External"/><Relationship Id="rId15" Type="http://schemas.openxmlformats.org/officeDocument/2006/relationships/image" Target="../media/image11.png"/><Relationship Id="rId23" Type="http://schemas.openxmlformats.org/officeDocument/2006/relationships/image" Target="../media/image19.png"/><Relationship Id="rId28" Type="http://schemas.openxmlformats.org/officeDocument/2006/relationships/image" Target="../media/image24.png"/><Relationship Id="rId10" Type="http://schemas.openxmlformats.org/officeDocument/2006/relationships/image" Target="../media/image6.png"/><Relationship Id="rId19" Type="http://schemas.openxmlformats.org/officeDocument/2006/relationships/image" Target="../media/image15.png"/><Relationship Id="rId4" Type="http://schemas.openxmlformats.org/officeDocument/2006/relationships/hyperlink" Target="http://www.gams.com/" TargetMode="External"/><Relationship Id="rId9" Type="http://schemas.openxmlformats.org/officeDocument/2006/relationships/image" Target="../media/image5.png"/><Relationship Id="rId14" Type="http://schemas.openxmlformats.org/officeDocument/2006/relationships/image" Target="../media/image10.png"/><Relationship Id="rId22" Type="http://schemas.openxmlformats.org/officeDocument/2006/relationships/image" Target="../media/image18.png"/><Relationship Id="rId27" Type="http://schemas.openxmlformats.org/officeDocument/2006/relationships/image" Target="../media/image23.png"/><Relationship Id="rId30" Type="http://schemas.openxmlformats.org/officeDocument/2006/relationships/image" Target="../media/image26.png"/></Relationships>
</file>

<file path=ppt/slides/_rels/slide2.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36.png"/><Relationship Id="rId18" Type="http://schemas.openxmlformats.org/officeDocument/2006/relationships/image" Target="../media/image41.svg"/><Relationship Id="rId26" Type="http://schemas.openxmlformats.org/officeDocument/2006/relationships/hyperlink" Target="mailto:info@gams.com" TargetMode="External"/><Relationship Id="rId3" Type="http://schemas.openxmlformats.org/officeDocument/2006/relationships/image" Target="../media/image27.png"/><Relationship Id="rId21" Type="http://schemas.openxmlformats.org/officeDocument/2006/relationships/image" Target="../media/image44.png"/><Relationship Id="rId7" Type="http://schemas.openxmlformats.org/officeDocument/2006/relationships/image" Target="../media/image31.svg"/><Relationship Id="rId12" Type="http://schemas.openxmlformats.org/officeDocument/2006/relationships/image" Target="../media/image35.svg"/><Relationship Id="rId17" Type="http://schemas.openxmlformats.org/officeDocument/2006/relationships/image" Target="../media/image40.png"/><Relationship Id="rId25" Type="http://schemas.openxmlformats.org/officeDocument/2006/relationships/hyperlink" Target="http://www.gams.com/" TargetMode="External"/><Relationship Id="rId2" Type="http://schemas.openxmlformats.org/officeDocument/2006/relationships/notesSlide" Target="../notesSlides/notesSlide2.xml"/><Relationship Id="rId16" Type="http://schemas.openxmlformats.org/officeDocument/2006/relationships/image" Target="../media/image39.svg"/><Relationship Id="rId20" Type="http://schemas.openxmlformats.org/officeDocument/2006/relationships/image" Target="../media/image43.png"/><Relationship Id="rId1" Type="http://schemas.openxmlformats.org/officeDocument/2006/relationships/slideLayout" Target="../slideLayouts/slideLayout2.xml"/><Relationship Id="rId6" Type="http://schemas.openxmlformats.org/officeDocument/2006/relationships/image" Target="../media/image30.png"/><Relationship Id="rId11" Type="http://schemas.openxmlformats.org/officeDocument/2006/relationships/image" Target="../media/image34.png"/><Relationship Id="rId24" Type="http://schemas.openxmlformats.org/officeDocument/2006/relationships/image" Target="../media/image47.svg"/><Relationship Id="rId5" Type="http://schemas.openxmlformats.org/officeDocument/2006/relationships/image" Target="../media/image29.png"/><Relationship Id="rId15" Type="http://schemas.openxmlformats.org/officeDocument/2006/relationships/image" Target="../media/image38.png"/><Relationship Id="rId23" Type="http://schemas.openxmlformats.org/officeDocument/2006/relationships/image" Target="../media/image46.png"/><Relationship Id="rId28" Type="http://schemas.openxmlformats.org/officeDocument/2006/relationships/image" Target="../media/image49.png"/><Relationship Id="rId10" Type="http://schemas.openxmlformats.org/officeDocument/2006/relationships/image" Target="../media/image1.png"/><Relationship Id="rId19" Type="http://schemas.openxmlformats.org/officeDocument/2006/relationships/image" Target="../media/image42.png"/><Relationship Id="rId4" Type="http://schemas.openxmlformats.org/officeDocument/2006/relationships/image" Target="../media/image28.svg"/><Relationship Id="rId9" Type="http://schemas.openxmlformats.org/officeDocument/2006/relationships/image" Target="../media/image33.svg"/><Relationship Id="rId14" Type="http://schemas.openxmlformats.org/officeDocument/2006/relationships/image" Target="../media/image37.svg"/><Relationship Id="rId22" Type="http://schemas.openxmlformats.org/officeDocument/2006/relationships/image" Target="../media/image45.png"/><Relationship Id="rId27" Type="http://schemas.openxmlformats.org/officeDocument/2006/relationships/image" Target="../media/image48.png"/></Relationships>
</file>

<file path=ppt/slides/_rels/slide3.xml.rels><?xml version="1.0" encoding="UTF-8" standalone="yes"?>
<Relationships xmlns="http://schemas.openxmlformats.org/package/2006/relationships"><Relationship Id="rId8" Type="http://schemas.openxmlformats.org/officeDocument/2006/relationships/image" Target="../media/image52.png"/><Relationship Id="rId13" Type="http://schemas.openxmlformats.org/officeDocument/2006/relationships/image" Target="../media/image57.png"/><Relationship Id="rId18" Type="http://schemas.openxmlformats.org/officeDocument/2006/relationships/image" Target="../media/image62.png"/><Relationship Id="rId3" Type="http://schemas.openxmlformats.org/officeDocument/2006/relationships/image" Target="../media/image1.png"/><Relationship Id="rId7" Type="http://schemas.openxmlformats.org/officeDocument/2006/relationships/image" Target="../media/image51.png"/><Relationship Id="rId12" Type="http://schemas.openxmlformats.org/officeDocument/2006/relationships/image" Target="../media/image56.png"/><Relationship Id="rId17" Type="http://schemas.openxmlformats.org/officeDocument/2006/relationships/image" Target="../media/image61.png"/><Relationship Id="rId2" Type="http://schemas.openxmlformats.org/officeDocument/2006/relationships/notesSlide" Target="../notesSlides/notesSlide3.xml"/><Relationship Id="rId16" Type="http://schemas.openxmlformats.org/officeDocument/2006/relationships/image" Target="../media/image60.png"/><Relationship Id="rId1" Type="http://schemas.openxmlformats.org/officeDocument/2006/relationships/slideLayout" Target="../slideLayouts/slideLayout2.xml"/><Relationship Id="rId6" Type="http://schemas.openxmlformats.org/officeDocument/2006/relationships/image" Target="../media/image50.png"/><Relationship Id="rId11" Type="http://schemas.openxmlformats.org/officeDocument/2006/relationships/image" Target="../media/image55.png"/><Relationship Id="rId5" Type="http://schemas.openxmlformats.org/officeDocument/2006/relationships/hyperlink" Target="mailto:info@gams.com" TargetMode="External"/><Relationship Id="rId15" Type="http://schemas.openxmlformats.org/officeDocument/2006/relationships/image" Target="../media/image59.png"/><Relationship Id="rId10" Type="http://schemas.openxmlformats.org/officeDocument/2006/relationships/image" Target="../media/image54.png"/><Relationship Id="rId4" Type="http://schemas.openxmlformats.org/officeDocument/2006/relationships/hyperlink" Target="http://www.gams.com/" TargetMode="External"/><Relationship Id="rId9" Type="http://schemas.openxmlformats.org/officeDocument/2006/relationships/image" Target="../media/image53.png"/><Relationship Id="rId14" Type="http://schemas.openxmlformats.org/officeDocument/2006/relationships/image" Target="../media/image58.png"/></Relationships>
</file>

<file path=ppt/slides/_rels/slide4.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63.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5.png"/></Relationships>
</file>

<file path=ppt/slides/_rels/slide5.xml.rels><?xml version="1.0" encoding="UTF-8" standalone="yes"?>
<Relationships xmlns="http://schemas.openxmlformats.org/package/2006/relationships"><Relationship Id="rId8" Type="http://schemas.openxmlformats.org/officeDocument/2006/relationships/image" Target="../media/image69.jpeg"/><Relationship Id="rId13" Type="http://schemas.openxmlformats.org/officeDocument/2006/relationships/image" Target="../media/image74.svg"/><Relationship Id="rId18" Type="http://schemas.openxmlformats.org/officeDocument/2006/relationships/image" Target="../media/image39.svg"/><Relationship Id="rId3" Type="http://schemas.openxmlformats.org/officeDocument/2006/relationships/image" Target="../media/image64.png"/><Relationship Id="rId21" Type="http://schemas.openxmlformats.org/officeDocument/2006/relationships/image" Target="../media/image61.png"/><Relationship Id="rId7" Type="http://schemas.openxmlformats.org/officeDocument/2006/relationships/image" Target="../media/image68.png"/><Relationship Id="rId12" Type="http://schemas.openxmlformats.org/officeDocument/2006/relationships/image" Target="../media/image73.png"/><Relationship Id="rId17" Type="http://schemas.openxmlformats.org/officeDocument/2006/relationships/image" Target="../media/image38.png"/><Relationship Id="rId2" Type="http://schemas.openxmlformats.org/officeDocument/2006/relationships/notesSlide" Target="../notesSlides/notesSlide5.xml"/><Relationship Id="rId16" Type="http://schemas.openxmlformats.org/officeDocument/2006/relationships/image" Target="../media/image77.svg"/><Relationship Id="rId20" Type="http://schemas.openxmlformats.org/officeDocument/2006/relationships/image" Target="../media/image79.svg"/><Relationship Id="rId1" Type="http://schemas.openxmlformats.org/officeDocument/2006/relationships/slideLayout" Target="../slideLayouts/slideLayout2.xml"/><Relationship Id="rId6" Type="http://schemas.openxmlformats.org/officeDocument/2006/relationships/image" Target="../media/image67.png"/><Relationship Id="rId11" Type="http://schemas.openxmlformats.org/officeDocument/2006/relationships/image" Target="../media/image72.png"/><Relationship Id="rId5" Type="http://schemas.openxmlformats.org/officeDocument/2006/relationships/image" Target="../media/image66.svg"/><Relationship Id="rId15" Type="http://schemas.openxmlformats.org/officeDocument/2006/relationships/image" Target="../media/image76.png"/><Relationship Id="rId10" Type="http://schemas.openxmlformats.org/officeDocument/2006/relationships/image" Target="../media/image71.jpeg"/><Relationship Id="rId19" Type="http://schemas.openxmlformats.org/officeDocument/2006/relationships/image" Target="../media/image78.png"/><Relationship Id="rId4" Type="http://schemas.openxmlformats.org/officeDocument/2006/relationships/image" Target="../media/image65.png"/><Relationship Id="rId9" Type="http://schemas.openxmlformats.org/officeDocument/2006/relationships/image" Target="../media/image70.png"/><Relationship Id="rId14" Type="http://schemas.openxmlformats.org/officeDocument/2006/relationships/image" Target="../media/image7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2807866-DC2A-4E5E-8478-EA93CEDFD636}"/>
              </a:ext>
            </a:extLst>
          </p:cNvPr>
          <p:cNvPicPr/>
          <p:nvPr/>
        </p:nvPicPr>
        <p:blipFill>
          <a:blip r:embed="rId3"/>
          <a:srcRect/>
          <a:stretch/>
        </p:blipFill>
        <p:spPr bwMode="auto">
          <a:xfrm>
            <a:off x="11305761" y="83083"/>
            <a:ext cx="2258138" cy="642902"/>
          </a:xfrm>
          <a:prstGeom prst="rect">
            <a:avLst/>
          </a:prstGeom>
          <a:noFill/>
          <a:ln>
            <a:noFill/>
          </a:ln>
        </p:spPr>
      </p:pic>
      <p:sp>
        <p:nvSpPr>
          <p:cNvPr id="62" name="Rectangle 61">
            <a:extLst>
              <a:ext uri="{FF2B5EF4-FFF2-40B4-BE49-F238E27FC236}">
                <a16:creationId xmlns:a16="http://schemas.microsoft.com/office/drawing/2014/main" id="{09A2F200-484D-410B-9C6E-4EB0D9778FA5}"/>
              </a:ext>
            </a:extLst>
          </p:cNvPr>
          <p:cNvSpPr/>
          <p:nvPr/>
        </p:nvSpPr>
        <p:spPr>
          <a:xfrm>
            <a:off x="196215" y="115623"/>
            <a:ext cx="8767174" cy="523220"/>
          </a:xfrm>
          <a:prstGeom prst="rect">
            <a:avLst/>
          </a:prstGeom>
        </p:spPr>
        <p:txBody>
          <a:bodyPr wrap="square">
            <a:spAutoFit/>
          </a:bodyPr>
          <a:lstStyle/>
          <a:p>
            <a:pPr algn="just"/>
            <a:r>
              <a:rPr lang="en-US" sz="2800" b="1" cap="small" spc="-30" dirty="0">
                <a:solidFill>
                  <a:schemeClr val="tx1">
                    <a:lumMod val="75000"/>
                    <a:lumOff val="25000"/>
                  </a:schemeClr>
                </a:solidFill>
                <a:latin typeface="Montserrat" panose="00000500000000000000" pitchFamily="2" charset="0"/>
              </a:rPr>
              <a:t>app development and deployment in gams miro</a:t>
            </a:r>
          </a:p>
        </p:txBody>
      </p:sp>
      <p:sp>
        <p:nvSpPr>
          <p:cNvPr id="12" name="Rectangle 11">
            <a:extLst>
              <a:ext uri="{FF2B5EF4-FFF2-40B4-BE49-F238E27FC236}">
                <a16:creationId xmlns:a16="http://schemas.microsoft.com/office/drawing/2014/main" id="{19BDA3C4-53C1-4722-8C90-DE5163B86FA8}"/>
              </a:ext>
            </a:extLst>
          </p:cNvPr>
          <p:cNvSpPr/>
          <p:nvPr/>
        </p:nvSpPr>
        <p:spPr>
          <a:xfrm>
            <a:off x="2895400" y="2191887"/>
            <a:ext cx="3669647" cy="1708160"/>
          </a:xfrm>
          <a:prstGeom prst="rect">
            <a:avLst/>
          </a:prstGeom>
          <a:solidFill>
            <a:srgbClr val="F4F6FA"/>
          </a:solidFill>
          <a:ln>
            <a:solidFill>
              <a:srgbClr val="C3CEE3"/>
            </a:solidFill>
          </a:ln>
        </p:spPr>
        <p:txBody>
          <a:bodyPr wrap="square">
            <a:spAutoFit/>
          </a:bodyPr>
          <a:lstStyle/>
          <a:p>
            <a:pPr eaLnBrk="0" fontAlgn="base" hangingPunct="0">
              <a:spcBef>
                <a:spcPct val="0"/>
              </a:spcBef>
              <a:spcAft>
                <a:spcPct val="0"/>
              </a:spcAft>
            </a:pPr>
            <a:r>
              <a:rPr lang="en-US" altLang="en-US" sz="600" dirty="0">
                <a:solidFill>
                  <a:srgbClr val="000000"/>
                </a:solidFill>
                <a:latin typeface="IBM Plex Mono" panose="020B0509050203000203" pitchFamily="49" charset="0"/>
              </a:rPr>
              <a:t>[…]</a:t>
            </a:r>
            <a:endParaRPr lang="en-US" altLang="en-US" sz="600" dirty="0">
              <a:solidFill>
                <a:srgbClr val="800080"/>
              </a:solidFill>
              <a:latin typeface="IBM Plex Mono" panose="020B0509050203000203" pitchFamily="49" charset="0"/>
            </a:endParaRPr>
          </a:p>
          <a:p>
            <a:pPr lvl="0" eaLnBrk="0" fontAlgn="base" hangingPunct="0">
              <a:spcBef>
                <a:spcPct val="0"/>
              </a:spcBef>
              <a:spcAft>
                <a:spcPct val="0"/>
              </a:spcAft>
            </a:pPr>
            <a:endParaRPr lang="en-US" altLang="en-US" sz="200" dirty="0">
              <a:solidFill>
                <a:srgbClr val="000000"/>
              </a:solidFill>
              <a:latin typeface="IBM Plex Mono" panose="020B0509050203000203" pitchFamily="49" charset="0"/>
            </a:endParaRPr>
          </a:p>
          <a:p>
            <a:pPr eaLnBrk="0" fontAlgn="base" hangingPunct="0">
              <a:spcBef>
                <a:spcPct val="0"/>
              </a:spcBef>
              <a:spcAft>
                <a:spcPct val="0"/>
              </a:spcAft>
            </a:pPr>
            <a:r>
              <a:rPr lang="en-US" altLang="en-US" sz="800" dirty="0">
                <a:solidFill>
                  <a:srgbClr val="800080"/>
                </a:solidFill>
                <a:latin typeface="IBM Plex Mono" panose="020B0509050203000203" pitchFamily="49" charset="0"/>
              </a:rPr>
              <a:t>$onExternalInput</a:t>
            </a:r>
            <a:endParaRPr lang="en-US" altLang="en-US" sz="800" dirty="0">
              <a:solidFill>
                <a:srgbClr val="0000FF"/>
              </a:solidFill>
              <a:latin typeface="IBM Plex Mono" panose="020B0509050203000203" pitchFamily="49" charset="0"/>
            </a:endParaRPr>
          </a:p>
          <a:p>
            <a:pPr lvl="0" eaLnBrk="0" fontAlgn="base" hangingPunct="0">
              <a:spcBef>
                <a:spcPct val="0"/>
              </a:spcBef>
              <a:spcAft>
                <a:spcPct val="0"/>
              </a:spcAft>
            </a:pPr>
            <a:r>
              <a:rPr lang="en-US" altLang="en-US" sz="800" dirty="0">
                <a:solidFill>
                  <a:srgbClr val="0000FF"/>
                </a:solidFill>
                <a:latin typeface="IBM Plex Mono" panose="020B0509050203000203" pitchFamily="49" charset="0"/>
              </a:rPr>
              <a:t>Parameters</a:t>
            </a:r>
            <a:r>
              <a:rPr lang="en-US" altLang="en-US" sz="800" dirty="0">
                <a:solidFill>
                  <a:srgbClr val="000000"/>
                </a:solidFill>
                <a:latin typeface="IBM Plex Mono" panose="020B0509050203000203" pitchFamily="49" charset="0"/>
              </a:rPr>
              <a:t> a(i) </a:t>
            </a:r>
            <a:r>
              <a:rPr lang="en-US" altLang="en-US" sz="800" dirty="0">
                <a:solidFill>
                  <a:srgbClr val="6960EC"/>
                </a:solidFill>
                <a:latin typeface="IBM Plex Mono" panose="020B0509050203000203" pitchFamily="49" charset="0"/>
              </a:rPr>
              <a:t>'capacity’</a:t>
            </a:r>
            <a:r>
              <a:rPr lang="en-US" altLang="en-US" sz="800" dirty="0">
                <a:solidFill>
                  <a:srgbClr val="000000"/>
                </a:solidFill>
                <a:latin typeface="IBM Plex Mono" panose="020B0509050203000203" pitchFamily="49" charset="0"/>
              </a:rPr>
              <a:t> </a:t>
            </a:r>
            <a:r>
              <a:rPr lang="en-US" altLang="en-US" sz="800" dirty="0">
                <a:solidFill>
                  <a:srgbClr val="006400"/>
                </a:solidFill>
                <a:latin typeface="IBM Plex Mono" panose="020B0509050203000203" pitchFamily="49" charset="0"/>
              </a:rPr>
              <a:t>/ seattle    350 </a:t>
            </a:r>
          </a:p>
          <a:p>
            <a:pPr lvl="0" eaLnBrk="0" fontAlgn="base" hangingPunct="0">
              <a:spcBef>
                <a:spcPct val="0"/>
              </a:spcBef>
              <a:spcAft>
                <a:spcPct val="0"/>
              </a:spcAft>
            </a:pPr>
            <a:r>
              <a:rPr lang="en-US" altLang="en-US" sz="800" dirty="0">
                <a:solidFill>
                  <a:srgbClr val="006400"/>
                </a:solidFill>
                <a:latin typeface="IBM Plex Mono" panose="020B0509050203000203" pitchFamily="49" charset="0"/>
              </a:rPr>
              <a:t>                             san-diego  600 /</a:t>
            </a:r>
            <a:endParaRPr lang="en-US" altLang="en-US" sz="800" dirty="0">
              <a:solidFill>
                <a:srgbClr val="000000"/>
              </a:solidFill>
              <a:latin typeface="IBM Plex Mono" panose="020B0509050203000203" pitchFamily="49" charset="0"/>
            </a:endParaRPr>
          </a:p>
          <a:p>
            <a:pPr lvl="0" eaLnBrk="0" fontAlgn="base" hangingPunct="0">
              <a:spcBef>
                <a:spcPct val="0"/>
              </a:spcBef>
              <a:spcAft>
                <a:spcPct val="0"/>
              </a:spcAft>
            </a:pPr>
            <a:r>
              <a:rPr lang="en-US" altLang="en-US" sz="500" dirty="0">
                <a:solidFill>
                  <a:srgbClr val="000000"/>
                </a:solidFill>
                <a:latin typeface="IBM Plex Mono" panose="020B0509050203000203" pitchFamily="49" charset="0"/>
              </a:rPr>
              <a:t> </a:t>
            </a:r>
          </a:p>
          <a:p>
            <a:pPr lvl="0" eaLnBrk="0" fontAlgn="base" hangingPunct="0">
              <a:spcBef>
                <a:spcPct val="0"/>
              </a:spcBef>
              <a:spcAft>
                <a:spcPct val="0"/>
              </a:spcAft>
            </a:pPr>
            <a:r>
              <a:rPr lang="en-US" altLang="en-US" sz="800" dirty="0">
                <a:solidFill>
                  <a:srgbClr val="0000FF"/>
                </a:solidFill>
                <a:latin typeface="IBM Plex Mono" panose="020B0509050203000203" pitchFamily="49" charset="0"/>
              </a:rPr>
              <a:t>Scalar    </a:t>
            </a:r>
            <a:r>
              <a:rPr lang="en-US" altLang="en-US" sz="800" dirty="0">
                <a:solidFill>
                  <a:srgbClr val="000000"/>
                </a:solidFill>
                <a:latin typeface="IBM Plex Mono" panose="020B0509050203000203" pitchFamily="49" charset="0"/>
              </a:rPr>
              <a:t> f    </a:t>
            </a:r>
            <a:r>
              <a:rPr lang="en-US" altLang="en-US" sz="800" dirty="0">
                <a:solidFill>
                  <a:srgbClr val="6960EC"/>
                </a:solidFill>
                <a:latin typeface="IBM Plex Mono" panose="020B0509050203000203" pitchFamily="49" charset="0"/>
              </a:rPr>
              <a:t>'freight in dollars’</a:t>
            </a:r>
            <a:r>
              <a:rPr lang="en-US" altLang="en-US" sz="800" dirty="0">
                <a:solidFill>
                  <a:srgbClr val="006400"/>
                </a:solidFill>
                <a:latin typeface="IBM Plex Mono" panose="020B0509050203000203" pitchFamily="49" charset="0"/>
              </a:rPr>
              <a:t> / 90 /</a:t>
            </a:r>
            <a:r>
              <a:rPr lang="en-US" altLang="en-US" sz="800" dirty="0">
                <a:solidFill>
                  <a:srgbClr val="000000"/>
                </a:solidFill>
                <a:latin typeface="IBM Plex Mono" panose="020B0509050203000203" pitchFamily="49" charset="0"/>
              </a:rPr>
              <a:t> </a:t>
            </a:r>
            <a:r>
              <a:rPr lang="en-US" altLang="en-US" sz="800" dirty="0">
                <a:solidFill>
                  <a:srgbClr val="806517"/>
                </a:solidFill>
                <a:latin typeface="IBM Plex Mono" panose="020B0509050203000203" pitchFamily="49" charset="0"/>
              </a:rPr>
              <a:t>;</a:t>
            </a:r>
            <a:r>
              <a:rPr lang="en-US" altLang="en-US" sz="800" dirty="0">
                <a:solidFill>
                  <a:srgbClr val="000000"/>
                </a:solidFill>
                <a:latin typeface="IBM Plex Mono" panose="020B0509050203000203" pitchFamily="49" charset="0"/>
              </a:rPr>
              <a:t> </a:t>
            </a:r>
          </a:p>
          <a:p>
            <a:pPr lvl="0" eaLnBrk="0" fontAlgn="base" hangingPunct="0">
              <a:spcBef>
                <a:spcPct val="0"/>
              </a:spcBef>
              <a:spcAft>
                <a:spcPct val="0"/>
              </a:spcAft>
            </a:pPr>
            <a:r>
              <a:rPr lang="en-US" altLang="en-US" sz="800" dirty="0">
                <a:solidFill>
                  <a:srgbClr val="800080"/>
                </a:solidFill>
                <a:latin typeface="IBM Plex Mono" panose="020B0509050203000203" pitchFamily="49" charset="0"/>
              </a:rPr>
              <a:t>$offExternalInput</a:t>
            </a:r>
          </a:p>
          <a:p>
            <a:pPr lvl="0" eaLnBrk="0" fontAlgn="base" hangingPunct="0">
              <a:spcBef>
                <a:spcPct val="0"/>
              </a:spcBef>
              <a:spcAft>
                <a:spcPct val="0"/>
              </a:spcAft>
            </a:pPr>
            <a:endParaRPr lang="en-US" altLang="en-US" sz="200" dirty="0">
              <a:solidFill>
                <a:srgbClr val="000000"/>
              </a:solidFill>
              <a:latin typeface="IBM Plex Mono" panose="020B0509050203000203" pitchFamily="49" charset="0"/>
            </a:endParaRPr>
          </a:p>
          <a:p>
            <a:pPr eaLnBrk="0" fontAlgn="base" hangingPunct="0">
              <a:spcBef>
                <a:spcPct val="0"/>
              </a:spcBef>
              <a:spcAft>
                <a:spcPct val="0"/>
              </a:spcAft>
            </a:pPr>
            <a:r>
              <a:rPr lang="en-US" altLang="en-US" sz="600" dirty="0">
                <a:solidFill>
                  <a:srgbClr val="000000"/>
                </a:solidFill>
                <a:latin typeface="IBM Plex Mono" panose="020B0509050203000203" pitchFamily="49" charset="0"/>
              </a:rPr>
              <a:t>[…]</a:t>
            </a:r>
          </a:p>
          <a:p>
            <a:pPr lvl="0" eaLnBrk="0" fontAlgn="base" hangingPunct="0">
              <a:spcBef>
                <a:spcPct val="0"/>
              </a:spcBef>
              <a:spcAft>
                <a:spcPct val="0"/>
              </a:spcAft>
            </a:pPr>
            <a:endParaRPr lang="en-US" altLang="en-US" sz="200" dirty="0">
              <a:solidFill>
                <a:srgbClr val="000000"/>
              </a:solidFill>
              <a:latin typeface="IBM Plex Mono" panose="020B0509050203000203" pitchFamily="49" charset="0"/>
            </a:endParaRPr>
          </a:p>
          <a:p>
            <a:pPr eaLnBrk="0" fontAlgn="base" hangingPunct="0">
              <a:spcBef>
                <a:spcPct val="0"/>
              </a:spcBef>
              <a:spcAft>
                <a:spcPct val="0"/>
              </a:spcAft>
            </a:pPr>
            <a:r>
              <a:rPr lang="en-US" altLang="en-US" sz="800" dirty="0">
                <a:solidFill>
                  <a:srgbClr val="800080"/>
                </a:solidFill>
                <a:latin typeface="IBM Plex Mono" panose="020B0509050203000203" pitchFamily="49" charset="0"/>
              </a:rPr>
              <a:t>$onExternalOutput</a:t>
            </a:r>
          </a:p>
          <a:p>
            <a:pPr lvl="0" eaLnBrk="0" fontAlgn="base" hangingPunct="0">
              <a:spcBef>
                <a:spcPct val="0"/>
              </a:spcBef>
              <a:spcAft>
                <a:spcPct val="0"/>
              </a:spcAft>
            </a:pPr>
            <a:r>
              <a:rPr lang="en-US" altLang="en-US" sz="800" dirty="0">
                <a:solidFill>
                  <a:srgbClr val="0000FF"/>
                </a:solidFill>
                <a:latin typeface="IBM Plex Mono" panose="020B0509050203000203" pitchFamily="49" charset="0"/>
              </a:rPr>
              <a:t>Variables</a:t>
            </a:r>
            <a:r>
              <a:rPr lang="en-US" altLang="en-US" sz="800" dirty="0">
                <a:solidFill>
                  <a:srgbClr val="000000"/>
                </a:solidFill>
                <a:latin typeface="IBM Plex Mono" panose="020B0509050203000203" pitchFamily="49" charset="0"/>
              </a:rPr>
              <a:t>  x(i,j) </a:t>
            </a:r>
            <a:r>
              <a:rPr lang="en-US" altLang="en-US" sz="800" dirty="0">
                <a:solidFill>
                  <a:srgbClr val="6960EC"/>
                </a:solidFill>
                <a:latin typeface="IBM Plex Mono" panose="020B0509050203000203" pitchFamily="49" charset="0"/>
              </a:rPr>
              <a:t>'shipment quantities in cases'</a:t>
            </a:r>
            <a:r>
              <a:rPr lang="en-US" altLang="en-US" sz="800" dirty="0">
                <a:solidFill>
                  <a:srgbClr val="806517"/>
                </a:solidFill>
                <a:latin typeface="IBM Plex Mono" panose="020B0509050203000203" pitchFamily="49" charset="0"/>
              </a:rPr>
              <a:t>;</a:t>
            </a:r>
            <a:r>
              <a:rPr lang="en-US" altLang="en-US" sz="800" dirty="0">
                <a:solidFill>
                  <a:srgbClr val="000000"/>
                </a:solidFill>
                <a:latin typeface="IBM Plex Mono" panose="020B0509050203000203" pitchFamily="49" charset="0"/>
              </a:rPr>
              <a:t> </a:t>
            </a:r>
            <a:r>
              <a:rPr lang="en-US" altLang="en-US" sz="800" dirty="0">
                <a:solidFill>
                  <a:srgbClr val="800080"/>
                </a:solidFill>
                <a:latin typeface="IBM Plex Mono" panose="020B0509050203000203" pitchFamily="49" charset="0"/>
              </a:rPr>
              <a:t>$offExternalOutput</a:t>
            </a:r>
          </a:p>
          <a:p>
            <a:pPr lvl="0" eaLnBrk="0" fontAlgn="base" hangingPunct="0">
              <a:spcBef>
                <a:spcPct val="0"/>
              </a:spcBef>
              <a:spcAft>
                <a:spcPct val="0"/>
              </a:spcAft>
            </a:pPr>
            <a:endParaRPr lang="en-US" altLang="en-US" sz="200" dirty="0">
              <a:solidFill>
                <a:srgbClr val="000000"/>
              </a:solidFill>
              <a:latin typeface="IBM Plex Mono" panose="020B0509050203000203" pitchFamily="49" charset="0"/>
            </a:endParaRPr>
          </a:p>
          <a:p>
            <a:pPr eaLnBrk="0" fontAlgn="base" hangingPunct="0">
              <a:spcBef>
                <a:spcPct val="0"/>
              </a:spcBef>
              <a:spcAft>
                <a:spcPct val="0"/>
              </a:spcAft>
            </a:pPr>
            <a:r>
              <a:rPr lang="en-US" altLang="en-US" sz="600" dirty="0">
                <a:solidFill>
                  <a:srgbClr val="000000"/>
                </a:solidFill>
                <a:latin typeface="IBM Plex Mono" panose="020B0509050203000203" pitchFamily="49" charset="0"/>
              </a:rPr>
              <a:t>[…]</a:t>
            </a:r>
          </a:p>
          <a:p>
            <a:pPr lvl="0" eaLnBrk="0" fontAlgn="base" hangingPunct="0">
              <a:spcBef>
                <a:spcPct val="0"/>
              </a:spcBef>
              <a:spcAft>
                <a:spcPct val="0"/>
              </a:spcAft>
            </a:pPr>
            <a:endParaRPr lang="en-US" altLang="en-US" sz="200" dirty="0">
              <a:solidFill>
                <a:srgbClr val="000000"/>
              </a:solidFill>
              <a:latin typeface="IBM Plex Mono" panose="020B0509050203000203" pitchFamily="49" charset="0"/>
            </a:endParaRPr>
          </a:p>
          <a:p>
            <a:pPr eaLnBrk="0" fontAlgn="base" hangingPunct="0">
              <a:spcBef>
                <a:spcPct val="0"/>
              </a:spcBef>
              <a:spcAft>
                <a:spcPct val="0"/>
              </a:spcAft>
            </a:pPr>
            <a:r>
              <a:rPr lang="en-US" altLang="en-US" sz="800" dirty="0">
                <a:solidFill>
                  <a:srgbClr val="0000FF"/>
                </a:solidFill>
                <a:latin typeface="IBM Plex Mono" panose="020B0509050203000203" pitchFamily="49" charset="0"/>
              </a:rPr>
              <a:t>Solve</a:t>
            </a:r>
            <a:r>
              <a:rPr lang="en-US" altLang="en-US" sz="800" dirty="0">
                <a:solidFill>
                  <a:srgbClr val="000000"/>
                </a:solidFill>
                <a:latin typeface="IBM Plex Mono" panose="020B0509050203000203" pitchFamily="49" charset="0"/>
              </a:rPr>
              <a:t> transport </a:t>
            </a:r>
            <a:r>
              <a:rPr lang="en-US" altLang="en-US" sz="800" dirty="0">
                <a:solidFill>
                  <a:srgbClr val="556B2F"/>
                </a:solidFill>
                <a:latin typeface="IBM Plex Mono" panose="020B0509050203000203" pitchFamily="49" charset="0"/>
              </a:rPr>
              <a:t>using</a:t>
            </a:r>
            <a:r>
              <a:rPr lang="en-US" altLang="en-US" sz="800" dirty="0">
                <a:solidFill>
                  <a:srgbClr val="000000"/>
                </a:solidFill>
                <a:latin typeface="IBM Plex Mono" panose="020B0509050203000203" pitchFamily="49" charset="0"/>
              </a:rPr>
              <a:t> </a:t>
            </a:r>
            <a:r>
              <a:rPr lang="en-US" altLang="en-US" sz="800" dirty="0" err="1">
                <a:solidFill>
                  <a:srgbClr val="6A5ACD"/>
                </a:solidFill>
                <a:latin typeface="IBM Plex Mono" panose="020B0509050203000203" pitchFamily="49" charset="0"/>
              </a:rPr>
              <a:t>lp</a:t>
            </a:r>
            <a:r>
              <a:rPr lang="en-US" altLang="en-US" sz="800" dirty="0">
                <a:solidFill>
                  <a:srgbClr val="000000"/>
                </a:solidFill>
                <a:latin typeface="IBM Plex Mono" panose="020B0509050203000203" pitchFamily="49" charset="0"/>
              </a:rPr>
              <a:t> </a:t>
            </a:r>
            <a:r>
              <a:rPr lang="en-US" altLang="en-US" sz="800" dirty="0">
                <a:solidFill>
                  <a:srgbClr val="A0522D"/>
                </a:solidFill>
                <a:latin typeface="IBM Plex Mono" panose="020B0509050203000203" pitchFamily="49" charset="0"/>
              </a:rPr>
              <a:t>min</a:t>
            </a:r>
            <a:r>
              <a:rPr lang="en-US" altLang="en-US" sz="800" dirty="0">
                <a:solidFill>
                  <a:srgbClr val="000000"/>
                </a:solidFill>
                <a:latin typeface="IBM Plex Mono" panose="020B0509050203000203" pitchFamily="49" charset="0"/>
              </a:rPr>
              <a:t> z</a:t>
            </a:r>
            <a:r>
              <a:rPr lang="en-US" altLang="en-US" sz="800" dirty="0">
                <a:solidFill>
                  <a:srgbClr val="806517"/>
                </a:solidFill>
                <a:latin typeface="IBM Plex Mono" panose="020B0509050203000203" pitchFamily="49" charset="0"/>
              </a:rPr>
              <a:t>;</a:t>
            </a:r>
            <a:r>
              <a:rPr lang="en-US" altLang="en-US" sz="800" dirty="0">
                <a:latin typeface="IBM Plex Mono" panose="020B0509050203000203" pitchFamily="49" charset="0"/>
              </a:rPr>
              <a:t> </a:t>
            </a:r>
          </a:p>
        </p:txBody>
      </p:sp>
      <p:sp>
        <p:nvSpPr>
          <p:cNvPr id="13" name="Rectangle 12">
            <a:extLst>
              <a:ext uri="{FF2B5EF4-FFF2-40B4-BE49-F238E27FC236}">
                <a16:creationId xmlns:a16="http://schemas.microsoft.com/office/drawing/2014/main" id="{69B89DAE-8AE1-46E1-92AC-CE4FEA88BE74}"/>
              </a:ext>
            </a:extLst>
          </p:cNvPr>
          <p:cNvSpPr/>
          <p:nvPr/>
        </p:nvSpPr>
        <p:spPr>
          <a:xfrm>
            <a:off x="2813631" y="921632"/>
            <a:ext cx="1640193" cy="276999"/>
          </a:xfrm>
          <a:prstGeom prst="rect">
            <a:avLst/>
          </a:prstGeom>
        </p:spPr>
        <p:txBody>
          <a:bodyPr wrap="none">
            <a:spAutoFit/>
          </a:bodyPr>
          <a:lstStyle/>
          <a:p>
            <a:r>
              <a:rPr lang="en-US" sz="1200" b="1" dirty="0">
                <a:solidFill>
                  <a:srgbClr val="F39619"/>
                </a:solidFill>
                <a:latin typeface="Montserrat" panose="00000500000000000000" pitchFamily="2" charset="0"/>
              </a:rPr>
              <a:t>Model Annotation</a:t>
            </a:r>
            <a:endParaRPr lang="en-US" sz="1200" b="1" dirty="0">
              <a:solidFill>
                <a:srgbClr val="F39619"/>
              </a:solidFill>
            </a:endParaRPr>
          </a:p>
        </p:txBody>
      </p:sp>
      <p:sp>
        <p:nvSpPr>
          <p:cNvPr id="15" name="Rectangle 14">
            <a:extLst>
              <a:ext uri="{FF2B5EF4-FFF2-40B4-BE49-F238E27FC236}">
                <a16:creationId xmlns:a16="http://schemas.microsoft.com/office/drawing/2014/main" id="{97CB4705-BE27-4F37-9709-ED244A41C9EA}"/>
              </a:ext>
            </a:extLst>
          </p:cNvPr>
          <p:cNvSpPr/>
          <p:nvPr/>
        </p:nvSpPr>
        <p:spPr>
          <a:xfrm>
            <a:off x="2813630" y="1154297"/>
            <a:ext cx="3770665" cy="1061829"/>
          </a:xfrm>
          <a:prstGeom prst="rect">
            <a:avLst/>
          </a:prstGeom>
        </p:spPr>
        <p:txBody>
          <a:bodyPr wrap="square">
            <a:spAutoFit/>
          </a:bodyPr>
          <a:lstStyle/>
          <a:p>
            <a:pPr marL="171450" lvl="0" indent="-171450">
              <a:buFont typeface="Wingdings" panose="05000000000000000000" pitchFamily="2" charset="2"/>
              <a:buChar char="§"/>
            </a:pPr>
            <a:r>
              <a:rPr lang="en-US" altLang="en-US" sz="1050" dirty="0">
                <a:solidFill>
                  <a:srgbClr val="800080"/>
                </a:solidFill>
                <a:latin typeface="IBM Plex Mono" panose="020B0509050203000203" pitchFamily="49" charset="0"/>
              </a:rPr>
              <a:t>$</a:t>
            </a:r>
            <a:r>
              <a:rPr lang="en-US" altLang="en-US" sz="1050" dirty="0" err="1">
                <a:solidFill>
                  <a:srgbClr val="800080"/>
                </a:solidFill>
                <a:latin typeface="IBM Plex Mono" panose="020B0509050203000203" pitchFamily="49" charset="0"/>
              </a:rPr>
              <a:t>onExternalInput</a:t>
            </a:r>
            <a:r>
              <a:rPr lang="en-US" altLang="en-US" sz="1050" dirty="0">
                <a:solidFill>
                  <a:srgbClr val="800080"/>
                </a:solidFill>
                <a:latin typeface="IBM Plex Mono" panose="020B0509050203000203" pitchFamily="49" charset="0"/>
              </a:rPr>
              <a:t>/$offExternalInput</a:t>
            </a:r>
            <a:br>
              <a:rPr lang="en-US" altLang="en-US" sz="1050" b="1" dirty="0">
                <a:solidFill>
                  <a:srgbClr val="494D55"/>
                </a:solidFill>
                <a:latin typeface="IBM Plex Sans" panose="020B0503050203000203" pitchFamily="34" charset="0"/>
              </a:rPr>
            </a:br>
            <a:r>
              <a:rPr lang="en-US" altLang="en-US" sz="1050" dirty="0">
                <a:solidFill>
                  <a:srgbClr val="494D55"/>
                </a:solidFill>
                <a:latin typeface="IBM Plex Sans" panose="020B0503050203000203" pitchFamily="34" charset="0"/>
              </a:rPr>
              <a:t>Symbols declared between tags are displayed as input data in MIRO (multiple use possible)</a:t>
            </a:r>
            <a:endParaRPr lang="en-US" altLang="en-US" sz="1050" b="1" dirty="0">
              <a:solidFill>
                <a:srgbClr val="800080"/>
              </a:solidFill>
              <a:latin typeface="IBM Plex Sans" panose="020B0503050203000203" pitchFamily="34" charset="0"/>
            </a:endParaRPr>
          </a:p>
          <a:p>
            <a:pPr marL="171450" lvl="0" indent="-171450">
              <a:buFont typeface="Wingdings" panose="05000000000000000000" pitchFamily="2" charset="2"/>
              <a:buChar char="§"/>
            </a:pPr>
            <a:r>
              <a:rPr lang="en-US" altLang="en-US" sz="1050" dirty="0">
                <a:solidFill>
                  <a:srgbClr val="800080"/>
                </a:solidFill>
                <a:latin typeface="IBM Plex Mono" panose="020B0509050203000203" pitchFamily="49" charset="0"/>
              </a:rPr>
              <a:t>$</a:t>
            </a:r>
            <a:r>
              <a:rPr lang="en-US" altLang="en-US" sz="1050" dirty="0" err="1">
                <a:solidFill>
                  <a:srgbClr val="800080"/>
                </a:solidFill>
                <a:latin typeface="IBM Plex Mono" panose="020B0509050203000203" pitchFamily="49" charset="0"/>
              </a:rPr>
              <a:t>onExternalOutput</a:t>
            </a:r>
            <a:r>
              <a:rPr lang="en-US" altLang="en-US" sz="1050" dirty="0">
                <a:solidFill>
                  <a:srgbClr val="800080"/>
                </a:solidFill>
                <a:latin typeface="IBM Plex Mono" panose="020B0509050203000203" pitchFamily="49" charset="0"/>
              </a:rPr>
              <a:t>/$</a:t>
            </a:r>
            <a:r>
              <a:rPr lang="en-US" altLang="en-US" sz="1050" dirty="0" err="1">
                <a:solidFill>
                  <a:srgbClr val="800080"/>
                </a:solidFill>
                <a:latin typeface="IBM Plex Mono" panose="020B0509050203000203" pitchFamily="49" charset="0"/>
              </a:rPr>
              <a:t>offExternalOutput</a:t>
            </a:r>
            <a:br>
              <a:rPr lang="en-US" altLang="en-US" sz="1050" b="1" dirty="0">
                <a:solidFill>
                  <a:srgbClr val="800080"/>
                </a:solidFill>
                <a:latin typeface="IBM Plex Sans" panose="020B0503050203000203" pitchFamily="34" charset="0"/>
              </a:rPr>
            </a:br>
            <a:r>
              <a:rPr lang="en-US" altLang="en-US" sz="1050" dirty="0">
                <a:solidFill>
                  <a:srgbClr val="494D55"/>
                </a:solidFill>
                <a:latin typeface="IBM Plex Sans" panose="020B0503050203000203" pitchFamily="34" charset="0"/>
              </a:rPr>
              <a:t>Symbols declared between tags are displayed as output data in MIRO (multiple use possible)</a:t>
            </a:r>
          </a:p>
        </p:txBody>
      </p:sp>
      <p:grpSp>
        <p:nvGrpSpPr>
          <p:cNvPr id="22" name="Group 21">
            <a:extLst>
              <a:ext uri="{FF2B5EF4-FFF2-40B4-BE49-F238E27FC236}">
                <a16:creationId xmlns:a16="http://schemas.microsoft.com/office/drawing/2014/main" id="{0275EB14-C073-4C3A-B719-53E076C00C50}"/>
              </a:ext>
            </a:extLst>
          </p:cNvPr>
          <p:cNvGrpSpPr/>
          <p:nvPr/>
        </p:nvGrpSpPr>
        <p:grpSpPr>
          <a:xfrm>
            <a:off x="177702" y="2532068"/>
            <a:ext cx="2536899" cy="1928154"/>
            <a:chOff x="0" y="1816868"/>
            <a:chExt cx="2536899" cy="1928154"/>
          </a:xfrm>
        </p:grpSpPr>
        <p:sp>
          <p:nvSpPr>
            <p:cNvPr id="21" name="Rectangle 20">
              <a:extLst>
                <a:ext uri="{FF2B5EF4-FFF2-40B4-BE49-F238E27FC236}">
                  <a16:creationId xmlns:a16="http://schemas.microsoft.com/office/drawing/2014/main" id="{7593E8FF-1D13-4FD9-82A8-8DD6EBE3036A}"/>
                </a:ext>
              </a:extLst>
            </p:cNvPr>
            <p:cNvSpPr/>
            <p:nvPr/>
          </p:nvSpPr>
          <p:spPr>
            <a:xfrm>
              <a:off x="1" y="2036862"/>
              <a:ext cx="2536898" cy="1708160"/>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You don't usually go through all the steps once and end up with a finished MIRO application. Rather, it makes sense to develop the app iteratively. You can create your first working prototype very fast and give it away for testing. Enabling the end user to try out the application at an early stage of development can result in much better feedback!</a:t>
              </a:r>
            </a:p>
          </p:txBody>
        </p:sp>
        <p:sp>
          <p:nvSpPr>
            <p:cNvPr id="25" name="Rectangle 24">
              <a:extLst>
                <a:ext uri="{FF2B5EF4-FFF2-40B4-BE49-F238E27FC236}">
                  <a16:creationId xmlns:a16="http://schemas.microsoft.com/office/drawing/2014/main" id="{57DDC4A9-5301-4D8E-B7C3-84E5D4E7247C}"/>
                </a:ext>
              </a:extLst>
            </p:cNvPr>
            <p:cNvSpPr/>
            <p:nvPr/>
          </p:nvSpPr>
          <p:spPr>
            <a:xfrm>
              <a:off x="0" y="1816868"/>
              <a:ext cx="2379177" cy="276999"/>
            </a:xfrm>
            <a:prstGeom prst="rect">
              <a:avLst/>
            </a:prstGeom>
          </p:spPr>
          <p:txBody>
            <a:bodyPr wrap="none">
              <a:spAutoFit/>
            </a:bodyPr>
            <a:lstStyle/>
            <a:p>
              <a:r>
                <a:rPr lang="en-US" sz="1200" b="1" dirty="0">
                  <a:solidFill>
                    <a:srgbClr val="F39619"/>
                  </a:solidFill>
                  <a:latin typeface="Montserrat" panose="00000500000000000000" pitchFamily="2" charset="0"/>
                </a:rPr>
                <a:t>Iterative App Development</a:t>
              </a:r>
              <a:endParaRPr lang="en-US" sz="1200" b="1" dirty="0">
                <a:solidFill>
                  <a:srgbClr val="F39619"/>
                </a:solidFill>
              </a:endParaRPr>
            </a:p>
          </p:txBody>
        </p:sp>
      </p:grpSp>
      <p:grpSp>
        <p:nvGrpSpPr>
          <p:cNvPr id="27" name="Group 26">
            <a:extLst>
              <a:ext uri="{FF2B5EF4-FFF2-40B4-BE49-F238E27FC236}">
                <a16:creationId xmlns:a16="http://schemas.microsoft.com/office/drawing/2014/main" id="{A53D3FEC-C2EC-466E-B2E9-9AC38AB5ACEB}"/>
              </a:ext>
            </a:extLst>
          </p:cNvPr>
          <p:cNvGrpSpPr/>
          <p:nvPr/>
        </p:nvGrpSpPr>
        <p:grpSpPr>
          <a:xfrm>
            <a:off x="177702" y="921738"/>
            <a:ext cx="2536899" cy="1598988"/>
            <a:chOff x="0" y="634462"/>
            <a:chExt cx="2536899" cy="1598988"/>
          </a:xfrm>
        </p:grpSpPr>
        <p:sp>
          <p:nvSpPr>
            <p:cNvPr id="20" name="Rectangle 19">
              <a:extLst>
                <a:ext uri="{FF2B5EF4-FFF2-40B4-BE49-F238E27FC236}">
                  <a16:creationId xmlns:a16="http://schemas.microsoft.com/office/drawing/2014/main" id="{805FEDF9-1458-4931-AE3C-AE93F90FDE0C}"/>
                </a:ext>
              </a:extLst>
            </p:cNvPr>
            <p:cNvSpPr/>
            <p:nvPr/>
          </p:nvSpPr>
          <p:spPr>
            <a:xfrm>
              <a:off x="0" y="848455"/>
              <a:ext cx="2536899" cy="1384995"/>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Developing a MIRO application for a GAMS(Py) model involves some common steps. The easiest way for the development from scratch is to use GAMS Studio. It offers built-in functionality of the most important interactions with MIRO. For GAMSPy, any preferred code editor can be used.</a:t>
              </a:r>
            </a:p>
          </p:txBody>
        </p:sp>
        <p:sp>
          <p:nvSpPr>
            <p:cNvPr id="26" name="Rectangle 25">
              <a:extLst>
                <a:ext uri="{FF2B5EF4-FFF2-40B4-BE49-F238E27FC236}">
                  <a16:creationId xmlns:a16="http://schemas.microsoft.com/office/drawing/2014/main" id="{8CDD87BB-8AE1-4D12-9560-BD90C7EC889E}"/>
                </a:ext>
              </a:extLst>
            </p:cNvPr>
            <p:cNvSpPr/>
            <p:nvPr/>
          </p:nvSpPr>
          <p:spPr>
            <a:xfrm>
              <a:off x="0" y="634462"/>
              <a:ext cx="811441" cy="276999"/>
            </a:xfrm>
            <a:prstGeom prst="rect">
              <a:avLst/>
            </a:prstGeom>
          </p:spPr>
          <p:txBody>
            <a:bodyPr wrap="none">
              <a:spAutoFit/>
            </a:bodyPr>
            <a:lstStyle/>
            <a:p>
              <a:r>
                <a:rPr lang="en-US" sz="1200" b="1" dirty="0">
                  <a:solidFill>
                    <a:srgbClr val="F39619"/>
                  </a:solidFill>
                  <a:latin typeface="Montserrat" panose="00000500000000000000" pitchFamily="2" charset="0"/>
                </a:rPr>
                <a:t>General</a:t>
              </a:r>
            </a:p>
          </p:txBody>
        </p:sp>
      </p:grpSp>
      <p:cxnSp>
        <p:nvCxnSpPr>
          <p:cNvPr id="116" name="Straight Connector 115">
            <a:extLst>
              <a:ext uri="{FF2B5EF4-FFF2-40B4-BE49-F238E27FC236}">
                <a16:creationId xmlns:a16="http://schemas.microsoft.com/office/drawing/2014/main" id="{4F746E95-9BD3-4844-98C5-8E345A9695C0}"/>
              </a:ext>
            </a:extLst>
          </p:cNvPr>
          <p:cNvCxnSpPr>
            <a:cxnSpLocks/>
          </p:cNvCxnSpPr>
          <p:nvPr/>
        </p:nvCxnSpPr>
        <p:spPr>
          <a:xfrm>
            <a:off x="2895584" y="1152896"/>
            <a:ext cx="3676726" cy="0"/>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sp>
        <p:nvSpPr>
          <p:cNvPr id="9" name="Rectangle 8">
            <a:extLst>
              <a:ext uri="{FF2B5EF4-FFF2-40B4-BE49-F238E27FC236}">
                <a16:creationId xmlns:a16="http://schemas.microsoft.com/office/drawing/2014/main" id="{B89B2CEC-147C-4F97-BBB7-B9E94307402D}"/>
              </a:ext>
            </a:extLst>
          </p:cNvPr>
          <p:cNvSpPr/>
          <p:nvPr/>
        </p:nvSpPr>
        <p:spPr>
          <a:xfrm>
            <a:off x="11182347" y="9976197"/>
            <a:ext cx="2443181" cy="913520"/>
          </a:xfrm>
          <a:prstGeom prst="rect">
            <a:avLst/>
          </a:prstGeom>
          <a:solidFill>
            <a:schemeClr val="bg1">
              <a:lumMod val="95000"/>
            </a:schemeClr>
          </a:solidFill>
          <a:ln>
            <a:solidFill>
              <a:schemeClr val="bg1">
                <a:lumMod val="75000"/>
              </a:schemeClr>
            </a:solidFill>
          </a:ln>
        </p:spPr>
        <p:txBody>
          <a:bodyPr wrap="square">
            <a:spAutoFit/>
          </a:bodyPr>
          <a:lstStyle/>
          <a:p>
            <a:pPr algn="just">
              <a:lnSpc>
                <a:spcPts val="1300"/>
              </a:lnSpc>
            </a:pPr>
            <a:r>
              <a:rPr lang="en-US" sz="900" b="1" dirty="0">
                <a:solidFill>
                  <a:srgbClr val="494D55"/>
                </a:solidFill>
                <a:latin typeface="Montserrat" panose="00000500000000000000" pitchFamily="2" charset="0"/>
              </a:rPr>
              <a:t>GAMS Software GmbH</a:t>
            </a:r>
          </a:p>
          <a:p>
            <a:pPr algn="just">
              <a:lnSpc>
                <a:spcPts val="1300"/>
              </a:lnSpc>
            </a:pPr>
            <a:r>
              <a:rPr lang="en-US" sz="900" dirty="0">
                <a:solidFill>
                  <a:srgbClr val="494D55"/>
                </a:solidFill>
                <a:latin typeface="IBM Plex Sans" panose="020B0503050203000203" pitchFamily="34" charset="0"/>
                <a:hlinkClick r:id="rId4"/>
              </a:rPr>
              <a:t>www.gams.com</a:t>
            </a:r>
            <a:endParaRPr lang="en-US" sz="900" dirty="0">
              <a:solidFill>
                <a:srgbClr val="494D55"/>
              </a:solidFill>
              <a:latin typeface="IBM Plex Sans" panose="020B0503050203000203" pitchFamily="34" charset="0"/>
            </a:endParaRPr>
          </a:p>
          <a:p>
            <a:pPr algn="just">
              <a:lnSpc>
                <a:spcPts val="1300"/>
              </a:lnSpc>
            </a:pPr>
            <a:r>
              <a:rPr lang="en-US" sz="900" dirty="0">
                <a:solidFill>
                  <a:srgbClr val="494D55"/>
                </a:solidFill>
                <a:latin typeface="IBM Plex Sans" panose="020B0503050203000203" pitchFamily="34" charset="0"/>
                <a:hlinkClick r:id="rId5"/>
              </a:rPr>
              <a:t>sales@gams.com</a:t>
            </a:r>
            <a:endParaRPr lang="en-US" sz="900" dirty="0">
              <a:solidFill>
                <a:srgbClr val="494D55"/>
              </a:solidFill>
              <a:latin typeface="IBM Plex Sans" panose="020B0503050203000203" pitchFamily="34" charset="0"/>
            </a:endParaRPr>
          </a:p>
          <a:p>
            <a:pPr algn="just">
              <a:lnSpc>
                <a:spcPts val="1300"/>
              </a:lnSpc>
            </a:pPr>
            <a:r>
              <a:rPr lang="en-US" sz="900" cap="small" dirty="0">
                <a:solidFill>
                  <a:srgbClr val="494D55"/>
                </a:solidFill>
                <a:latin typeface="IBM Plex Sans" panose="020B0503050203000203" pitchFamily="34" charset="0"/>
              </a:rPr>
              <a:t>GAMS </a:t>
            </a:r>
            <a:r>
              <a:rPr lang="en-US" sz="900" dirty="0">
                <a:solidFill>
                  <a:srgbClr val="494D55"/>
                </a:solidFill>
                <a:latin typeface="IBM Plex Sans" panose="020B0503050203000203" pitchFamily="34" charset="0"/>
              </a:rPr>
              <a:t>MIRO version 2.11.0</a:t>
            </a:r>
          </a:p>
          <a:p>
            <a:pPr algn="just">
              <a:lnSpc>
                <a:spcPts val="1300"/>
              </a:lnSpc>
            </a:pPr>
            <a:r>
              <a:rPr lang="en-US" sz="900" dirty="0">
                <a:solidFill>
                  <a:srgbClr val="494D55"/>
                </a:solidFill>
                <a:latin typeface="IBM Plex Sans" panose="020B0503050203000203" pitchFamily="34" charset="0"/>
              </a:rPr>
              <a:t>Updated</a:t>
            </a:r>
            <a:r>
              <a:rPr lang="en-US" sz="900">
                <a:solidFill>
                  <a:srgbClr val="494D55"/>
                </a:solidFill>
                <a:latin typeface="IBM Plex Sans" panose="020B0503050203000203" pitchFamily="34" charset="0"/>
              </a:rPr>
              <a:t>: 2024-08-05</a:t>
            </a:r>
            <a:endParaRPr lang="en-US" sz="900" dirty="0">
              <a:solidFill>
                <a:srgbClr val="494D55"/>
              </a:solidFill>
              <a:latin typeface="IBM Plex Sans" panose="020B0503050203000203" pitchFamily="34" charset="0"/>
            </a:endParaRPr>
          </a:p>
        </p:txBody>
      </p:sp>
      <p:pic>
        <p:nvPicPr>
          <p:cNvPr id="5" name="Picture 4">
            <a:extLst>
              <a:ext uri="{FF2B5EF4-FFF2-40B4-BE49-F238E27FC236}">
                <a16:creationId xmlns:a16="http://schemas.microsoft.com/office/drawing/2014/main" id="{089E68D8-A8E0-45BC-863B-CF21958A775F}"/>
              </a:ext>
            </a:extLst>
          </p:cNvPr>
          <p:cNvPicPr>
            <a:picLocks noChangeAspect="1"/>
          </p:cNvPicPr>
          <p:nvPr/>
        </p:nvPicPr>
        <p:blipFill>
          <a:blip r:embed="rId6"/>
          <a:srcRect/>
          <a:stretch/>
        </p:blipFill>
        <p:spPr>
          <a:xfrm>
            <a:off x="7214602" y="2204391"/>
            <a:ext cx="3207245" cy="1743287"/>
          </a:xfrm>
          <a:prstGeom prst="rect">
            <a:avLst/>
          </a:prstGeom>
          <a:ln>
            <a:noFill/>
          </a:ln>
          <a:effectLst>
            <a:outerShdw blurRad="63500" algn="tl" rotWithShape="0">
              <a:srgbClr val="000000">
                <a:alpha val="70000"/>
              </a:srgbClr>
            </a:outerShdw>
          </a:effectLst>
        </p:spPr>
      </p:pic>
      <p:sp>
        <p:nvSpPr>
          <p:cNvPr id="234" name="Rectangle 233">
            <a:extLst>
              <a:ext uri="{FF2B5EF4-FFF2-40B4-BE49-F238E27FC236}">
                <a16:creationId xmlns:a16="http://schemas.microsoft.com/office/drawing/2014/main" id="{514D295E-F5D2-49E5-94F6-3C5F168A923B}"/>
              </a:ext>
            </a:extLst>
          </p:cNvPr>
          <p:cNvSpPr/>
          <p:nvPr/>
        </p:nvSpPr>
        <p:spPr>
          <a:xfrm>
            <a:off x="7168540" y="916508"/>
            <a:ext cx="1677062" cy="276999"/>
          </a:xfrm>
          <a:prstGeom prst="rect">
            <a:avLst/>
          </a:prstGeom>
        </p:spPr>
        <p:txBody>
          <a:bodyPr wrap="none">
            <a:spAutoFit/>
          </a:bodyPr>
          <a:lstStyle/>
          <a:p>
            <a:r>
              <a:rPr lang="en-US" sz="1200" b="1" dirty="0">
                <a:solidFill>
                  <a:srgbClr val="F39619"/>
                </a:solidFill>
                <a:latin typeface="Montserrat" panose="00000500000000000000" pitchFamily="2" charset="0"/>
              </a:rPr>
              <a:t>App Configuration</a:t>
            </a:r>
            <a:endParaRPr lang="en-US" sz="1200" b="1" dirty="0">
              <a:solidFill>
                <a:srgbClr val="F39619"/>
              </a:solidFill>
            </a:endParaRPr>
          </a:p>
        </p:txBody>
      </p:sp>
      <p:sp>
        <p:nvSpPr>
          <p:cNvPr id="237" name="Rectangle 236">
            <a:extLst>
              <a:ext uri="{FF2B5EF4-FFF2-40B4-BE49-F238E27FC236}">
                <a16:creationId xmlns:a16="http://schemas.microsoft.com/office/drawing/2014/main" id="{60DC0EE8-FEB1-4033-9FE5-2D4F08365D1E}"/>
              </a:ext>
            </a:extLst>
          </p:cNvPr>
          <p:cNvSpPr/>
          <p:nvPr/>
        </p:nvSpPr>
        <p:spPr>
          <a:xfrm>
            <a:off x="7168540" y="1178118"/>
            <a:ext cx="3438500" cy="415498"/>
          </a:xfrm>
          <a:prstGeom prst="rect">
            <a:avLst/>
          </a:prstGeom>
        </p:spPr>
        <p:txBody>
          <a:bodyPr wrap="square">
            <a:spAutoFit/>
          </a:bodyPr>
          <a:lstStyle/>
          <a:p>
            <a:r>
              <a:rPr lang="en-US" sz="1050" dirty="0">
                <a:solidFill>
                  <a:srgbClr val="494D55"/>
                </a:solidFill>
                <a:latin typeface="IBM Plex Sans" panose="020B0503050203000203" pitchFamily="34" charset="0"/>
              </a:rPr>
              <a:t>Configuration &amp; customization via MIRO Configuration Mode requires no programming knowledge</a:t>
            </a:r>
          </a:p>
        </p:txBody>
      </p:sp>
      <p:grpSp>
        <p:nvGrpSpPr>
          <p:cNvPr id="262" name="Group 261">
            <a:extLst>
              <a:ext uri="{FF2B5EF4-FFF2-40B4-BE49-F238E27FC236}">
                <a16:creationId xmlns:a16="http://schemas.microsoft.com/office/drawing/2014/main" id="{A62E10FA-1E06-40DF-BD4A-FDC7E36299A0}"/>
              </a:ext>
            </a:extLst>
          </p:cNvPr>
          <p:cNvGrpSpPr/>
          <p:nvPr/>
        </p:nvGrpSpPr>
        <p:grpSpPr>
          <a:xfrm>
            <a:off x="7173072" y="1576499"/>
            <a:ext cx="2454494" cy="507832"/>
            <a:chOff x="4298845" y="7331164"/>
            <a:chExt cx="2454494" cy="507832"/>
          </a:xfrm>
        </p:grpSpPr>
        <p:sp>
          <p:nvSpPr>
            <p:cNvPr id="256" name="Rectangle 255">
              <a:extLst>
                <a:ext uri="{FF2B5EF4-FFF2-40B4-BE49-F238E27FC236}">
                  <a16:creationId xmlns:a16="http://schemas.microsoft.com/office/drawing/2014/main" id="{5B38E611-D478-4680-B793-2CB8D82F04A6}"/>
                </a:ext>
              </a:extLst>
            </p:cNvPr>
            <p:cNvSpPr/>
            <p:nvPr/>
          </p:nvSpPr>
          <p:spPr>
            <a:xfrm>
              <a:off x="4298845" y="7331165"/>
              <a:ext cx="1436656" cy="507831"/>
            </a:xfrm>
            <a:prstGeom prst="rect">
              <a:avLst/>
            </a:prstGeom>
          </p:spPr>
          <p:txBody>
            <a:bodyPr wrap="square">
              <a:spAutoFit/>
            </a:bodyPr>
            <a:lstStyle/>
            <a:p>
              <a:pPr marL="171450" lvl="0" indent="-171450">
                <a:buFont typeface="Wingdings" panose="05000000000000000000" pitchFamily="2" charset="2"/>
                <a:buChar char="§"/>
              </a:pPr>
              <a:r>
                <a:rPr lang="en-US" sz="900" dirty="0">
                  <a:solidFill>
                    <a:srgbClr val="494D55"/>
                  </a:solidFill>
                  <a:latin typeface="IBM Plex Sans" panose="020B0503050203000203" pitchFamily="34" charset="0"/>
                </a:rPr>
                <a:t> Appearance</a:t>
              </a:r>
            </a:p>
            <a:p>
              <a:pPr marL="171450" lvl="0" indent="-171450">
                <a:buFont typeface="Wingdings" panose="05000000000000000000" pitchFamily="2" charset="2"/>
                <a:buChar char="§"/>
              </a:pPr>
              <a:r>
                <a:rPr lang="en-US" sz="900" dirty="0">
                  <a:solidFill>
                    <a:srgbClr val="494D55"/>
                  </a:solidFill>
                  <a:latin typeface="IBM Plex Sans" panose="020B0503050203000203" pitchFamily="34" charset="0"/>
                </a:rPr>
                <a:t> Input widgets</a:t>
              </a:r>
            </a:p>
            <a:p>
              <a:pPr marL="171450" lvl="0" indent="-171450">
                <a:buFont typeface="Wingdings" panose="05000000000000000000" pitchFamily="2" charset="2"/>
                <a:buChar char="§"/>
              </a:pPr>
              <a:r>
                <a:rPr lang="en-US" sz="900" dirty="0">
                  <a:solidFill>
                    <a:srgbClr val="494D55"/>
                  </a:solidFill>
                  <a:latin typeface="IBM Plex Sans" panose="020B0503050203000203" pitchFamily="34" charset="0"/>
                </a:rPr>
                <a:t> Graphics</a:t>
              </a:r>
            </a:p>
          </p:txBody>
        </p:sp>
        <p:sp>
          <p:nvSpPr>
            <p:cNvPr id="261" name="Rectangle 260">
              <a:extLst>
                <a:ext uri="{FF2B5EF4-FFF2-40B4-BE49-F238E27FC236}">
                  <a16:creationId xmlns:a16="http://schemas.microsoft.com/office/drawing/2014/main" id="{FA712680-86DB-4F3F-951F-04E3FFF05757}"/>
                </a:ext>
              </a:extLst>
            </p:cNvPr>
            <p:cNvSpPr/>
            <p:nvPr/>
          </p:nvSpPr>
          <p:spPr>
            <a:xfrm>
              <a:off x="5547571" y="7331164"/>
              <a:ext cx="1205768" cy="507831"/>
            </a:xfrm>
            <a:prstGeom prst="rect">
              <a:avLst/>
            </a:prstGeom>
          </p:spPr>
          <p:txBody>
            <a:bodyPr wrap="square">
              <a:spAutoFit/>
            </a:bodyPr>
            <a:lstStyle/>
            <a:p>
              <a:pPr marL="171450" indent="-171450">
                <a:buFont typeface="Wingdings" panose="05000000000000000000" pitchFamily="2" charset="2"/>
                <a:buChar char="§"/>
              </a:pPr>
              <a:r>
                <a:rPr lang="en-US" sz="900" dirty="0">
                  <a:solidFill>
                    <a:srgbClr val="494D55"/>
                  </a:solidFill>
                  <a:latin typeface="IBM Plex Sans" panose="020B0503050203000203" pitchFamily="34" charset="0"/>
                </a:rPr>
                <a:t> Table settings</a:t>
              </a:r>
            </a:p>
            <a:p>
              <a:pPr marL="171450" indent="-171450">
                <a:buFont typeface="Wingdings" panose="05000000000000000000" pitchFamily="2" charset="2"/>
                <a:buChar char="§"/>
              </a:pPr>
              <a:r>
                <a:rPr lang="en-US" sz="900" dirty="0">
                  <a:solidFill>
                    <a:srgbClr val="494D55"/>
                  </a:solidFill>
                  <a:latin typeface="IBM Plex Sans" panose="020B0503050203000203" pitchFamily="34" charset="0"/>
                </a:rPr>
                <a:t> Functionality</a:t>
              </a:r>
            </a:p>
            <a:p>
              <a:pPr marL="171450" indent="-171450">
                <a:buFont typeface="Wingdings" panose="05000000000000000000" pitchFamily="2" charset="2"/>
                <a:buChar char="§"/>
              </a:pPr>
              <a:r>
                <a:rPr lang="en-US" sz="900" dirty="0">
                  <a:solidFill>
                    <a:srgbClr val="494D55"/>
                  </a:solidFill>
                  <a:latin typeface="IBM Plex Sans" panose="020B0503050203000203" pitchFamily="34" charset="0"/>
                </a:rPr>
                <a:t> […]</a:t>
              </a:r>
            </a:p>
          </p:txBody>
        </p:sp>
      </p:grpSp>
      <p:cxnSp>
        <p:nvCxnSpPr>
          <p:cNvPr id="120" name="Straight Connector 119">
            <a:extLst>
              <a:ext uri="{FF2B5EF4-FFF2-40B4-BE49-F238E27FC236}">
                <a16:creationId xmlns:a16="http://schemas.microsoft.com/office/drawing/2014/main" id="{2EA34E33-4BCA-4843-A7D6-381F08E0E618}"/>
              </a:ext>
            </a:extLst>
          </p:cNvPr>
          <p:cNvCxnSpPr>
            <a:cxnSpLocks/>
          </p:cNvCxnSpPr>
          <p:nvPr/>
        </p:nvCxnSpPr>
        <p:spPr>
          <a:xfrm>
            <a:off x="7253738" y="1153381"/>
            <a:ext cx="6182325" cy="0"/>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pic>
        <p:nvPicPr>
          <p:cNvPr id="186" name="Picture 185">
            <a:extLst>
              <a:ext uri="{FF2B5EF4-FFF2-40B4-BE49-F238E27FC236}">
                <a16:creationId xmlns:a16="http://schemas.microsoft.com/office/drawing/2014/main" id="{A0106A8C-C0B9-49E4-A9A0-D4C1317D54CC}"/>
              </a:ext>
            </a:extLst>
          </p:cNvPr>
          <p:cNvPicPr>
            <a:picLocks noChangeAspect="1"/>
          </p:cNvPicPr>
          <p:nvPr/>
        </p:nvPicPr>
        <p:blipFill>
          <a:blip r:embed="rId7"/>
          <a:srcRect/>
          <a:stretch/>
        </p:blipFill>
        <p:spPr>
          <a:xfrm>
            <a:off x="7354010" y="3467343"/>
            <a:ext cx="2135576" cy="1287854"/>
          </a:xfrm>
          <a:prstGeom prst="rect">
            <a:avLst/>
          </a:prstGeom>
          <a:ln>
            <a:noFill/>
          </a:ln>
          <a:effectLst>
            <a:outerShdw blurRad="63500" algn="tl" rotWithShape="0">
              <a:srgbClr val="000000">
                <a:alpha val="70000"/>
              </a:srgbClr>
            </a:outerShdw>
          </a:effectLst>
        </p:spPr>
      </p:pic>
      <p:pic>
        <p:nvPicPr>
          <p:cNvPr id="17" name="Picture 16">
            <a:extLst>
              <a:ext uri="{FF2B5EF4-FFF2-40B4-BE49-F238E27FC236}">
                <a16:creationId xmlns:a16="http://schemas.microsoft.com/office/drawing/2014/main" id="{3039E4C8-9EEE-433B-993B-E8225B3BC634}"/>
              </a:ext>
            </a:extLst>
          </p:cNvPr>
          <p:cNvPicPr>
            <a:picLocks noChangeAspect="1"/>
          </p:cNvPicPr>
          <p:nvPr/>
        </p:nvPicPr>
        <p:blipFill rotWithShape="1">
          <a:blip r:embed="rId8"/>
          <a:srcRect t="1255" b="1255"/>
          <a:stretch/>
        </p:blipFill>
        <p:spPr>
          <a:xfrm>
            <a:off x="8473250" y="4086085"/>
            <a:ext cx="1833434" cy="955242"/>
          </a:xfrm>
          <a:prstGeom prst="rect">
            <a:avLst/>
          </a:prstGeom>
          <a:ln>
            <a:noFill/>
          </a:ln>
          <a:effectLst>
            <a:outerShdw blurRad="63500" algn="tl" rotWithShape="0">
              <a:srgbClr val="000000">
                <a:alpha val="70000"/>
              </a:srgbClr>
            </a:outerShdw>
          </a:effectLst>
        </p:spPr>
      </p:pic>
      <p:sp>
        <p:nvSpPr>
          <p:cNvPr id="270" name="Rectangle 269">
            <a:extLst>
              <a:ext uri="{FF2B5EF4-FFF2-40B4-BE49-F238E27FC236}">
                <a16:creationId xmlns:a16="http://schemas.microsoft.com/office/drawing/2014/main" id="{163A8669-F205-4F86-B92E-F1D4611AEFBE}"/>
              </a:ext>
            </a:extLst>
          </p:cNvPr>
          <p:cNvSpPr/>
          <p:nvPr/>
        </p:nvSpPr>
        <p:spPr>
          <a:xfrm>
            <a:off x="175103" y="6120044"/>
            <a:ext cx="6124041" cy="253916"/>
          </a:xfrm>
          <a:prstGeom prst="rect">
            <a:avLst/>
          </a:prstGeom>
        </p:spPr>
        <p:txBody>
          <a:bodyPr wrap="square">
            <a:spAutoFit/>
          </a:bodyPr>
          <a:lstStyle/>
          <a:p>
            <a:r>
              <a:rPr lang="en-US" sz="1050" dirty="0">
                <a:solidFill>
                  <a:srgbClr val="494D55"/>
                </a:solidFill>
                <a:latin typeface="IBM Plex Sans" panose="020B0503050203000203" pitchFamily="34" charset="0"/>
              </a:rPr>
              <a:t>Deploy a MIRO application and make it available to end users.</a:t>
            </a:r>
          </a:p>
        </p:txBody>
      </p:sp>
      <p:sp>
        <p:nvSpPr>
          <p:cNvPr id="217" name="Rectangle 216">
            <a:extLst>
              <a:ext uri="{FF2B5EF4-FFF2-40B4-BE49-F238E27FC236}">
                <a16:creationId xmlns:a16="http://schemas.microsoft.com/office/drawing/2014/main" id="{9F1DEE25-A247-45E8-8671-84F4F3CBBA48}"/>
              </a:ext>
            </a:extLst>
          </p:cNvPr>
          <p:cNvSpPr/>
          <p:nvPr/>
        </p:nvSpPr>
        <p:spPr>
          <a:xfrm>
            <a:off x="175103" y="5857706"/>
            <a:ext cx="1186543" cy="276999"/>
          </a:xfrm>
          <a:prstGeom prst="rect">
            <a:avLst/>
          </a:prstGeom>
        </p:spPr>
        <p:txBody>
          <a:bodyPr wrap="none">
            <a:spAutoFit/>
          </a:bodyPr>
          <a:lstStyle/>
          <a:p>
            <a:r>
              <a:rPr lang="en-US" sz="1200" b="1" dirty="0">
                <a:solidFill>
                  <a:srgbClr val="F39619"/>
                </a:solidFill>
                <a:latin typeface="Montserrat" panose="00000500000000000000" pitchFamily="2" charset="0"/>
              </a:rPr>
              <a:t>Deployment</a:t>
            </a:r>
          </a:p>
        </p:txBody>
      </p:sp>
      <p:cxnSp>
        <p:nvCxnSpPr>
          <p:cNvPr id="218" name="Straight Connector 217">
            <a:extLst>
              <a:ext uri="{FF2B5EF4-FFF2-40B4-BE49-F238E27FC236}">
                <a16:creationId xmlns:a16="http://schemas.microsoft.com/office/drawing/2014/main" id="{12A4DE8C-365F-4753-8456-9264E329C5F4}"/>
              </a:ext>
            </a:extLst>
          </p:cNvPr>
          <p:cNvCxnSpPr>
            <a:cxnSpLocks/>
          </p:cNvCxnSpPr>
          <p:nvPr/>
        </p:nvCxnSpPr>
        <p:spPr>
          <a:xfrm>
            <a:off x="260301" y="6094579"/>
            <a:ext cx="6343699" cy="428"/>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sp>
        <p:nvSpPr>
          <p:cNvPr id="219" name="Rectangle 218">
            <a:extLst>
              <a:ext uri="{FF2B5EF4-FFF2-40B4-BE49-F238E27FC236}">
                <a16:creationId xmlns:a16="http://schemas.microsoft.com/office/drawing/2014/main" id="{B9796FAD-1605-4C8A-AFC5-0CF1C76CC32C}"/>
              </a:ext>
            </a:extLst>
          </p:cNvPr>
          <p:cNvSpPr/>
          <p:nvPr/>
        </p:nvSpPr>
        <p:spPr>
          <a:xfrm>
            <a:off x="175102" y="6348058"/>
            <a:ext cx="4043151" cy="4131900"/>
          </a:xfrm>
          <a:prstGeom prst="rect">
            <a:avLst/>
          </a:prstGeom>
        </p:spPr>
        <p:txBody>
          <a:bodyPr wrap="square">
            <a:spAutoFit/>
          </a:bodyPr>
          <a:lstStyle/>
          <a:p>
            <a:r>
              <a:rPr lang="en-US" sz="1050" dirty="0">
                <a:solidFill>
                  <a:srgbClr val="494D55"/>
                </a:solidFill>
                <a:latin typeface="IBM Plex Sans" panose="020B0503050203000203" pitchFamily="34" charset="0"/>
              </a:rPr>
              <a:t>Prerequisite</a:t>
            </a:r>
          </a:p>
          <a:p>
            <a:pPr marL="171450" indent="-171450">
              <a:buFont typeface="Wingdings" panose="05000000000000000000" pitchFamily="2" charset="2"/>
              <a:buChar char="§"/>
            </a:pPr>
            <a:r>
              <a:rPr lang="en-US" sz="1050" b="1" dirty="0">
                <a:solidFill>
                  <a:srgbClr val="494D55"/>
                </a:solidFill>
                <a:latin typeface="IBM Plex Sans" panose="020B0503050203000203" pitchFamily="34" charset="0"/>
              </a:rPr>
              <a:t>Model assembly file:</a:t>
            </a:r>
            <a:br>
              <a:rPr lang="en-US" sz="1050" dirty="0">
                <a:solidFill>
                  <a:srgbClr val="494D55"/>
                </a:solidFill>
                <a:latin typeface="IBM Plex Sans" panose="020B0503050203000203" pitchFamily="34" charset="0"/>
              </a:rPr>
            </a:br>
            <a:r>
              <a:rPr lang="en-US" sz="1050" dirty="0">
                <a:solidFill>
                  <a:srgbClr val="494D55"/>
                </a:solidFill>
                <a:latin typeface="IBM Plex Sans" panose="020B0503050203000203" pitchFamily="34" charset="0"/>
              </a:rPr>
              <a:t>Tell MIRO the files that belong to your model. Can be done using the “Assembly and Deploy” dialog in GAMS Studio.</a:t>
            </a:r>
            <a:endParaRPr lang="en-US" sz="1050" dirty="0">
              <a:solidFill>
                <a:srgbClr val="494D55"/>
              </a:solidFill>
              <a:latin typeface="IBM Plex Sans" panose="020B0503050203000203" pitchFamily="34" charset="0"/>
              <a:sym typeface="Wingdings" panose="05000000000000000000" pitchFamily="2" charset="2"/>
            </a:endParaRPr>
          </a:p>
          <a:p>
            <a:endParaRPr lang="en-US" sz="1050" dirty="0">
              <a:solidFill>
                <a:srgbClr val="494D55"/>
              </a:solidFill>
              <a:latin typeface="IBM Plex Sans" panose="020B0503050203000203" pitchFamily="34" charset="0"/>
              <a:sym typeface="Wingdings" panose="05000000000000000000" pitchFamily="2" charset="2"/>
            </a:endParaRPr>
          </a:p>
          <a:p>
            <a:r>
              <a:rPr lang="en-US" sz="1050" dirty="0">
                <a:solidFill>
                  <a:srgbClr val="494D55"/>
                </a:solidFill>
                <a:latin typeface="IBM Plex Sans" panose="020B0503050203000203" pitchFamily="34" charset="0"/>
                <a:sym typeface="Wingdings" panose="05000000000000000000" pitchFamily="2" charset="2"/>
              </a:rPr>
              <a:t>Optional </a:t>
            </a:r>
          </a:p>
          <a:p>
            <a:pPr marL="171450" indent="-171450">
              <a:buFont typeface="Wingdings" panose="05000000000000000000" pitchFamily="2" charset="2"/>
              <a:buChar char="§"/>
            </a:pPr>
            <a:r>
              <a:rPr lang="en-US" sz="1050" b="1" dirty="0">
                <a:solidFill>
                  <a:srgbClr val="494D55"/>
                </a:solidFill>
                <a:latin typeface="IBM Plex Sans" panose="020B0503050203000203" pitchFamily="34" charset="0"/>
                <a:sym typeface="Wingdings" panose="05000000000000000000" pitchFamily="2" charset="2"/>
              </a:rPr>
              <a:t>App logo: </a:t>
            </a:r>
            <a:br>
              <a:rPr lang="en-US" sz="1050" dirty="0">
                <a:solidFill>
                  <a:srgbClr val="494D55"/>
                </a:solidFill>
                <a:latin typeface="IBM Plex Sans" panose="020B0503050203000203" pitchFamily="34" charset="0"/>
                <a:sym typeface="Wingdings" panose="05000000000000000000" pitchFamily="2" charset="2"/>
              </a:rPr>
            </a:br>
            <a:r>
              <a:rPr lang="en-US" sz="1050" dirty="0">
                <a:solidFill>
                  <a:srgbClr val="494D55"/>
                </a:solidFill>
                <a:latin typeface="IBM Plex Sans" panose="020B0503050203000203" pitchFamily="34" charset="0"/>
                <a:sym typeface="Wingdings" panose="05000000000000000000" pitchFamily="2" charset="2"/>
              </a:rPr>
              <a:t>Place an image inside the static_&lt;</a:t>
            </a:r>
            <a:r>
              <a:rPr lang="en-US" sz="1050" dirty="0" err="1">
                <a:solidFill>
                  <a:srgbClr val="494D55"/>
                </a:solidFill>
                <a:latin typeface="IBM Plex Sans" panose="020B0503050203000203" pitchFamily="34" charset="0"/>
                <a:sym typeface="Wingdings" panose="05000000000000000000" pitchFamily="2" charset="2"/>
              </a:rPr>
              <a:t>modelname</a:t>
            </a:r>
            <a:r>
              <a:rPr lang="en-US" sz="1050" dirty="0">
                <a:solidFill>
                  <a:srgbClr val="494D55"/>
                </a:solidFill>
                <a:latin typeface="IBM Plex Sans" panose="020B0503050203000203" pitchFamily="34" charset="0"/>
                <a:sym typeface="Wingdings" panose="05000000000000000000" pitchFamily="2" charset="2"/>
              </a:rPr>
              <a:t>&gt; folder which will be suggested to the user.</a:t>
            </a:r>
            <a:endParaRPr lang="en-US" sz="1050" dirty="0">
              <a:solidFill>
                <a:srgbClr val="494D55"/>
              </a:solidFill>
              <a:latin typeface="IBM Plex Sans" panose="020B0503050203000203" pitchFamily="34" charset="0"/>
            </a:endParaRPr>
          </a:p>
          <a:p>
            <a:pPr marL="171450" indent="-171450">
              <a:buFont typeface="Wingdings" panose="05000000000000000000" pitchFamily="2" charset="2"/>
              <a:buChar char="§"/>
            </a:pPr>
            <a:r>
              <a:rPr lang="en-US" sz="1050" b="1" dirty="0">
                <a:solidFill>
                  <a:srgbClr val="494D55"/>
                </a:solidFill>
                <a:latin typeface="IBM Plex Sans" panose="020B0503050203000203" pitchFamily="34" charset="0"/>
              </a:rPr>
              <a:t>App info:</a:t>
            </a:r>
            <a:br>
              <a:rPr lang="en-US" sz="1050" dirty="0">
                <a:solidFill>
                  <a:srgbClr val="494D55"/>
                </a:solidFill>
                <a:latin typeface="IBM Plex Sans" panose="020B0503050203000203" pitchFamily="34" charset="0"/>
              </a:rPr>
            </a:br>
            <a:r>
              <a:rPr lang="en-US" sz="1050" dirty="0">
                <a:solidFill>
                  <a:srgbClr val="494D55"/>
                </a:solidFill>
                <a:latin typeface="IBM Plex Sans" panose="020B0503050203000203" pitchFamily="34" charset="0"/>
              </a:rPr>
              <a:t>S</a:t>
            </a:r>
            <a:r>
              <a:rPr lang="en-US" sz="1050" dirty="0">
                <a:solidFill>
                  <a:srgbClr val="494D55"/>
                </a:solidFill>
                <a:latin typeface="IBM Plex Sans" panose="020B0503050203000203" pitchFamily="34" charset="0"/>
                <a:sym typeface="Wingdings" panose="05000000000000000000" pitchFamily="2" charset="2"/>
              </a:rPr>
              <a:t>pecify app title and description in a </a:t>
            </a:r>
            <a:r>
              <a:rPr lang="en-US" sz="1050" dirty="0" err="1">
                <a:solidFill>
                  <a:srgbClr val="494D55"/>
                </a:solidFill>
                <a:latin typeface="IBM Plex Sans" panose="020B0503050203000203" pitchFamily="34" charset="0"/>
                <a:sym typeface="Wingdings" panose="05000000000000000000" pitchFamily="2" charset="2"/>
              </a:rPr>
              <a:t>app_info.json</a:t>
            </a:r>
            <a:r>
              <a:rPr lang="en-US" sz="1050" dirty="0">
                <a:solidFill>
                  <a:srgbClr val="494D55"/>
                </a:solidFill>
                <a:latin typeface="IBM Plex Sans" panose="020B0503050203000203" pitchFamily="34" charset="0"/>
                <a:sym typeface="Wingdings" panose="05000000000000000000" pitchFamily="2" charset="2"/>
              </a:rPr>
              <a:t> file inside the static_&lt;</a:t>
            </a:r>
            <a:r>
              <a:rPr lang="en-US" sz="1050" dirty="0" err="1">
                <a:solidFill>
                  <a:srgbClr val="494D55"/>
                </a:solidFill>
                <a:latin typeface="IBM Plex Sans" panose="020B0503050203000203" pitchFamily="34" charset="0"/>
                <a:sym typeface="Wingdings" panose="05000000000000000000" pitchFamily="2" charset="2"/>
              </a:rPr>
              <a:t>modelname</a:t>
            </a:r>
            <a:r>
              <a:rPr lang="en-US" sz="1050" dirty="0">
                <a:solidFill>
                  <a:srgbClr val="494D55"/>
                </a:solidFill>
                <a:latin typeface="IBM Plex Sans" panose="020B0503050203000203" pitchFamily="34" charset="0"/>
                <a:sym typeface="Wingdings" panose="05000000000000000000" pitchFamily="2" charset="2"/>
              </a:rPr>
              <a:t>&gt; folder which will be suggested to the user.  A custom app Id determines the URL under which the app can be reached on MIRO Server.</a:t>
            </a:r>
          </a:p>
          <a:p>
            <a:pPr marL="171450" indent="-171450">
              <a:buFont typeface="Wingdings" panose="05000000000000000000" pitchFamily="2" charset="2"/>
              <a:buChar char="§"/>
            </a:pPr>
            <a:r>
              <a:rPr lang="en-US" sz="1050" b="1" dirty="0">
                <a:solidFill>
                  <a:srgbClr val="494D55"/>
                </a:solidFill>
                <a:latin typeface="IBM Plex Sans" panose="020B0503050203000203" pitchFamily="34" charset="0"/>
                <a:sym typeface="Wingdings" panose="05000000000000000000" pitchFamily="2" charset="2"/>
              </a:rPr>
              <a:t>Mobile friendly app </a:t>
            </a:r>
            <a:r>
              <a:rPr lang="en-US" sz="1050" dirty="0">
                <a:solidFill>
                  <a:srgbClr val="494D55"/>
                </a:solidFill>
                <a:latin typeface="IBM Plex Sans" panose="020B0503050203000203" pitchFamily="34" charset="0"/>
                <a:sym typeface="Wingdings" panose="05000000000000000000" pitchFamily="2" charset="2"/>
              </a:rPr>
              <a:t>(progressive web app):</a:t>
            </a:r>
            <a:br>
              <a:rPr lang="en-US" sz="1050" dirty="0">
                <a:solidFill>
                  <a:srgbClr val="494D55"/>
                </a:solidFill>
                <a:latin typeface="IBM Plex Sans" panose="020B0503050203000203" pitchFamily="34" charset="0"/>
                <a:sym typeface="Wingdings" panose="05000000000000000000" pitchFamily="2" charset="2"/>
              </a:rPr>
            </a:br>
            <a:r>
              <a:rPr lang="en-US" sz="1050" dirty="0">
                <a:solidFill>
                  <a:srgbClr val="494D55"/>
                </a:solidFill>
                <a:latin typeface="IBM Plex Sans" panose="020B0503050203000203" pitchFamily="34" charset="0"/>
                <a:sym typeface="Wingdings" panose="05000000000000000000" pitchFamily="2" charset="2"/>
              </a:rPr>
              <a:t>For apps deployed on MIRO Server you can add a custom web app manifest. This allows you to customize name, logo, and more when your app is added to a user's home screen. </a:t>
            </a:r>
          </a:p>
          <a:p>
            <a:pPr marL="171450" indent="-171450">
              <a:buFont typeface="Wingdings" panose="05000000000000000000" pitchFamily="2" charset="2"/>
              <a:buChar char="§"/>
            </a:pPr>
            <a:r>
              <a:rPr lang="en-US" sz="1050" b="1" dirty="0">
                <a:solidFill>
                  <a:srgbClr val="494D55"/>
                </a:solidFill>
                <a:latin typeface="IBM Plex Sans" panose="020B0503050203000203" pitchFamily="34" charset="0"/>
                <a:sym typeface="Wingdings" panose="05000000000000000000" pitchFamily="2" charset="2"/>
              </a:rPr>
              <a:t>Sign MIRO app:</a:t>
            </a:r>
            <a:br>
              <a:rPr lang="en-US" sz="1050" b="1" dirty="0">
                <a:solidFill>
                  <a:srgbClr val="494D55"/>
                </a:solidFill>
                <a:latin typeface="IBM Plex Sans" panose="020B0503050203000203" pitchFamily="34" charset="0"/>
                <a:sym typeface="Wingdings" panose="05000000000000000000" pitchFamily="2" charset="2"/>
              </a:rPr>
            </a:br>
            <a:r>
              <a:rPr lang="en-US" sz="1050" dirty="0">
                <a:solidFill>
                  <a:srgbClr val="494D55"/>
                </a:solidFill>
                <a:latin typeface="IBM Plex Sans" panose="020B0503050203000203" pitchFamily="34" charset="0"/>
                <a:sym typeface="Wingdings" panose="05000000000000000000" pitchFamily="2" charset="2"/>
              </a:rPr>
              <a:t>Ensure that the app was created by a verified developer.</a:t>
            </a:r>
          </a:p>
          <a:p>
            <a:pPr marL="171450" indent="-171450">
              <a:buFont typeface="Wingdings" panose="05000000000000000000" pitchFamily="2" charset="2"/>
              <a:buChar char="§"/>
            </a:pPr>
            <a:r>
              <a:rPr lang="en-US" sz="1050" b="1" dirty="0">
                <a:solidFill>
                  <a:srgbClr val="494D55"/>
                </a:solidFill>
                <a:latin typeface="IBM Plex Sans" panose="020B0503050203000203" pitchFamily="34" charset="0"/>
                <a:sym typeface="Wingdings" panose="05000000000000000000" pitchFamily="2" charset="2"/>
              </a:rPr>
              <a:t>Bundle data:</a:t>
            </a:r>
            <a:br>
              <a:rPr lang="en-US" sz="1050" dirty="0">
                <a:solidFill>
                  <a:srgbClr val="494D55"/>
                </a:solidFill>
                <a:latin typeface="IBM Plex Sans" panose="020B0503050203000203" pitchFamily="34" charset="0"/>
                <a:sym typeface="Wingdings" panose="05000000000000000000" pitchFamily="2" charset="2"/>
              </a:rPr>
            </a:br>
            <a:r>
              <a:rPr lang="en-US" sz="1050" dirty="0">
                <a:solidFill>
                  <a:srgbClr val="494D55"/>
                </a:solidFill>
                <a:latin typeface="IBM Plex Sans" panose="020B0503050203000203" pitchFamily="34" charset="0"/>
                <a:sym typeface="Wingdings" panose="05000000000000000000" pitchFamily="2" charset="2"/>
              </a:rPr>
              <a:t>To distribute scenario data with the MIRO </a:t>
            </a:r>
            <a:br>
              <a:rPr lang="en-US" sz="1050" dirty="0">
                <a:solidFill>
                  <a:srgbClr val="494D55"/>
                </a:solidFill>
                <a:latin typeface="IBM Plex Sans" panose="020B0503050203000203" pitchFamily="34" charset="0"/>
                <a:sym typeface="Wingdings" panose="05000000000000000000" pitchFamily="2" charset="2"/>
              </a:rPr>
            </a:br>
            <a:r>
              <a:rPr lang="en-US" sz="1050" dirty="0">
                <a:solidFill>
                  <a:srgbClr val="494D55"/>
                </a:solidFill>
                <a:latin typeface="IBM Plex Sans" panose="020B0503050203000203" pitchFamily="34" charset="0"/>
                <a:sym typeface="Wingdings" panose="05000000000000000000" pitchFamily="2" charset="2"/>
              </a:rPr>
              <a:t>application, place valid MIROSCEN, GDX, CSV </a:t>
            </a:r>
            <a:br>
              <a:rPr lang="en-US" sz="1050" dirty="0">
                <a:solidFill>
                  <a:srgbClr val="494D55"/>
                </a:solidFill>
                <a:latin typeface="IBM Plex Sans" panose="020B0503050203000203" pitchFamily="34" charset="0"/>
                <a:sym typeface="Wingdings" panose="05000000000000000000" pitchFamily="2" charset="2"/>
              </a:rPr>
            </a:br>
            <a:r>
              <a:rPr lang="en-US" sz="1050" dirty="0">
                <a:solidFill>
                  <a:srgbClr val="494D55"/>
                </a:solidFill>
                <a:latin typeface="IBM Plex Sans" panose="020B0503050203000203" pitchFamily="34" charset="0"/>
                <a:sym typeface="Wingdings" panose="05000000000000000000" pitchFamily="2" charset="2"/>
              </a:rPr>
              <a:t>or XLSX files in the data_&lt;</a:t>
            </a:r>
            <a:r>
              <a:rPr lang="en-US" sz="1050" dirty="0" err="1">
                <a:solidFill>
                  <a:srgbClr val="494D55"/>
                </a:solidFill>
                <a:latin typeface="IBM Plex Sans" panose="020B0503050203000203" pitchFamily="34" charset="0"/>
                <a:sym typeface="Wingdings" panose="05000000000000000000" pitchFamily="2" charset="2"/>
              </a:rPr>
              <a:t>modelname</a:t>
            </a:r>
            <a:r>
              <a:rPr lang="en-US" sz="1050" dirty="0">
                <a:solidFill>
                  <a:srgbClr val="494D55"/>
                </a:solidFill>
                <a:latin typeface="IBM Plex Sans" panose="020B0503050203000203" pitchFamily="34" charset="0"/>
                <a:sym typeface="Wingdings" panose="05000000000000000000" pitchFamily="2" charset="2"/>
              </a:rPr>
              <a:t>&gt; </a:t>
            </a:r>
            <a:br>
              <a:rPr lang="en-US" sz="1050" dirty="0">
                <a:solidFill>
                  <a:srgbClr val="494D55"/>
                </a:solidFill>
                <a:latin typeface="IBM Plex Sans" panose="020B0503050203000203" pitchFamily="34" charset="0"/>
                <a:sym typeface="Wingdings" panose="05000000000000000000" pitchFamily="2" charset="2"/>
              </a:rPr>
            </a:br>
            <a:r>
              <a:rPr lang="en-US" sz="1050" dirty="0">
                <a:solidFill>
                  <a:srgbClr val="494D55"/>
                </a:solidFill>
                <a:latin typeface="IBM Plex Sans" panose="020B0503050203000203" pitchFamily="34" charset="0"/>
                <a:sym typeface="Wingdings" panose="05000000000000000000" pitchFamily="2" charset="2"/>
              </a:rPr>
              <a:t>directory.</a:t>
            </a:r>
          </a:p>
        </p:txBody>
      </p:sp>
      <p:pic>
        <p:nvPicPr>
          <p:cNvPr id="220" name="Picture 219">
            <a:extLst>
              <a:ext uri="{FF2B5EF4-FFF2-40B4-BE49-F238E27FC236}">
                <a16:creationId xmlns:a16="http://schemas.microsoft.com/office/drawing/2014/main" id="{79CC47B6-914B-4C2D-9F1B-99EEC9271BB6}"/>
              </a:ext>
            </a:extLst>
          </p:cNvPr>
          <p:cNvPicPr>
            <a:picLocks noChangeAspect="1"/>
          </p:cNvPicPr>
          <p:nvPr/>
        </p:nvPicPr>
        <p:blipFill>
          <a:blip r:embed="rId9"/>
          <a:srcRect/>
          <a:stretch/>
        </p:blipFill>
        <p:spPr>
          <a:xfrm>
            <a:off x="4217116" y="6198417"/>
            <a:ext cx="2347661" cy="959260"/>
          </a:xfrm>
          <a:prstGeom prst="rect">
            <a:avLst/>
          </a:prstGeom>
          <a:ln>
            <a:noFill/>
          </a:ln>
          <a:effectLst>
            <a:outerShdw blurRad="63500" algn="tl" rotWithShape="0">
              <a:srgbClr val="000000">
                <a:alpha val="70000"/>
              </a:srgbClr>
            </a:outerShdw>
          </a:effectLst>
        </p:spPr>
      </p:pic>
      <p:pic>
        <p:nvPicPr>
          <p:cNvPr id="222" name="Picture 221">
            <a:extLst>
              <a:ext uri="{FF2B5EF4-FFF2-40B4-BE49-F238E27FC236}">
                <a16:creationId xmlns:a16="http://schemas.microsoft.com/office/drawing/2014/main" id="{947219EE-555E-48D4-840A-5DC1DB987988}"/>
              </a:ext>
            </a:extLst>
          </p:cNvPr>
          <p:cNvPicPr>
            <a:picLocks noChangeAspect="1"/>
          </p:cNvPicPr>
          <p:nvPr/>
        </p:nvPicPr>
        <p:blipFill>
          <a:blip r:embed="rId10"/>
          <a:stretch>
            <a:fillRect/>
          </a:stretch>
        </p:blipFill>
        <p:spPr>
          <a:xfrm>
            <a:off x="3225528" y="8453885"/>
            <a:ext cx="3559586" cy="2223555"/>
          </a:xfrm>
          <a:prstGeom prst="rect">
            <a:avLst/>
          </a:prstGeom>
        </p:spPr>
      </p:pic>
      <p:sp>
        <p:nvSpPr>
          <p:cNvPr id="223" name="Arc 222">
            <a:extLst>
              <a:ext uri="{FF2B5EF4-FFF2-40B4-BE49-F238E27FC236}">
                <a16:creationId xmlns:a16="http://schemas.microsoft.com/office/drawing/2014/main" id="{F781F279-B0BB-4E3A-8004-4696DBCCEBF0}"/>
              </a:ext>
            </a:extLst>
          </p:cNvPr>
          <p:cNvSpPr/>
          <p:nvPr/>
        </p:nvSpPr>
        <p:spPr>
          <a:xfrm rot="18000000">
            <a:off x="6579710" y="5212300"/>
            <a:ext cx="549694" cy="548194"/>
          </a:xfrm>
          <a:prstGeom prst="arc">
            <a:avLst>
              <a:gd name="adj1" fmla="val 17721963"/>
              <a:gd name="adj2" fmla="val 12526119"/>
            </a:avLst>
          </a:prstGeom>
          <a:noFill/>
          <a:ln w="76200">
            <a:solidFill>
              <a:schemeClr val="bg2">
                <a:lumMod val="75000"/>
              </a:schemeClr>
            </a:solidFill>
            <a:headEnd type="none"/>
            <a:tailEnd type="triangle"/>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125" dirty="0"/>
          </a:p>
        </p:txBody>
      </p:sp>
      <p:grpSp>
        <p:nvGrpSpPr>
          <p:cNvPr id="37" name="Group 36">
            <a:extLst>
              <a:ext uri="{FF2B5EF4-FFF2-40B4-BE49-F238E27FC236}">
                <a16:creationId xmlns:a16="http://schemas.microsoft.com/office/drawing/2014/main" id="{F3A3A2D0-B821-470F-92A8-C9D3E9145227}"/>
              </a:ext>
            </a:extLst>
          </p:cNvPr>
          <p:cNvGrpSpPr/>
          <p:nvPr/>
        </p:nvGrpSpPr>
        <p:grpSpPr>
          <a:xfrm>
            <a:off x="7168540" y="5861809"/>
            <a:ext cx="6326304" cy="3056711"/>
            <a:chOff x="7288341" y="6081680"/>
            <a:chExt cx="6326304" cy="3056711"/>
          </a:xfrm>
        </p:grpSpPr>
        <p:pic>
          <p:nvPicPr>
            <p:cNvPr id="31" name="Picture 30">
              <a:extLst>
                <a:ext uri="{FF2B5EF4-FFF2-40B4-BE49-F238E27FC236}">
                  <a16:creationId xmlns:a16="http://schemas.microsoft.com/office/drawing/2014/main" id="{12CCED54-0A33-4484-84B2-7FBA77337FB5}"/>
                </a:ext>
              </a:extLst>
            </p:cNvPr>
            <p:cNvPicPr>
              <a:picLocks noChangeAspect="1"/>
            </p:cNvPicPr>
            <p:nvPr/>
          </p:nvPicPr>
          <p:blipFill rotWithShape="1">
            <a:blip r:embed="rId11"/>
            <a:srcRect l="12775" t="6915" r="637" b="-1057"/>
            <a:stretch/>
          </p:blipFill>
          <p:spPr>
            <a:xfrm>
              <a:off x="7467561" y="6452735"/>
              <a:ext cx="3663140" cy="1890149"/>
            </a:xfrm>
            <a:prstGeom prst="rect">
              <a:avLst/>
            </a:prstGeom>
            <a:ln>
              <a:solidFill>
                <a:schemeClr val="bg2">
                  <a:lumMod val="75000"/>
                </a:schemeClr>
              </a:solidFill>
            </a:ln>
          </p:spPr>
        </p:pic>
        <p:sp>
          <p:nvSpPr>
            <p:cNvPr id="204" name="Rectangle 203">
              <a:extLst>
                <a:ext uri="{FF2B5EF4-FFF2-40B4-BE49-F238E27FC236}">
                  <a16:creationId xmlns:a16="http://schemas.microsoft.com/office/drawing/2014/main" id="{6CE7B106-6AA8-410C-AE5C-DA6006C43A69}"/>
                </a:ext>
              </a:extLst>
            </p:cNvPr>
            <p:cNvSpPr/>
            <p:nvPr/>
          </p:nvSpPr>
          <p:spPr>
            <a:xfrm>
              <a:off x="7288341" y="6081680"/>
              <a:ext cx="2157963" cy="276999"/>
            </a:xfrm>
            <a:prstGeom prst="rect">
              <a:avLst/>
            </a:prstGeom>
          </p:spPr>
          <p:txBody>
            <a:bodyPr wrap="none">
              <a:spAutoFit/>
            </a:bodyPr>
            <a:lstStyle/>
            <a:p>
              <a:r>
                <a:rPr lang="en-US" sz="1200" b="1" dirty="0">
                  <a:solidFill>
                    <a:srgbClr val="F39619"/>
                  </a:solidFill>
                  <a:latin typeface="Montserrat" panose="00000500000000000000" pitchFamily="2" charset="0"/>
                </a:rPr>
                <a:t>Advanced Configuration</a:t>
              </a:r>
            </a:p>
          </p:txBody>
        </p:sp>
        <p:cxnSp>
          <p:nvCxnSpPr>
            <p:cNvPr id="205" name="Straight Connector 204">
              <a:extLst>
                <a:ext uri="{FF2B5EF4-FFF2-40B4-BE49-F238E27FC236}">
                  <a16:creationId xmlns:a16="http://schemas.microsoft.com/office/drawing/2014/main" id="{B43FD05A-466C-4973-B12A-FE1DE9B16008}"/>
                </a:ext>
              </a:extLst>
            </p:cNvPr>
            <p:cNvCxnSpPr>
              <a:cxnSpLocks/>
            </p:cNvCxnSpPr>
            <p:nvPr/>
          </p:nvCxnSpPr>
          <p:spPr>
            <a:xfrm>
              <a:off x="7373539" y="6318553"/>
              <a:ext cx="6182325" cy="0"/>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sp>
          <p:nvSpPr>
            <p:cNvPr id="206" name="Rectangle 205">
              <a:extLst>
                <a:ext uri="{FF2B5EF4-FFF2-40B4-BE49-F238E27FC236}">
                  <a16:creationId xmlns:a16="http://schemas.microsoft.com/office/drawing/2014/main" id="{D550739B-368A-46EC-85A9-74330886BAE7}"/>
                </a:ext>
              </a:extLst>
            </p:cNvPr>
            <p:cNvSpPr/>
            <p:nvPr/>
          </p:nvSpPr>
          <p:spPr>
            <a:xfrm>
              <a:off x="11233094" y="6614730"/>
              <a:ext cx="2381550" cy="1384995"/>
            </a:xfrm>
            <a:prstGeom prst="rect">
              <a:avLst/>
            </a:prstGeom>
          </p:spPr>
          <p:txBody>
            <a:bodyPr wrap="square">
              <a:spAutoFit/>
            </a:bodyPr>
            <a:lstStyle/>
            <a:p>
              <a:r>
                <a:rPr lang="en-US" sz="1050" dirty="0">
                  <a:solidFill>
                    <a:srgbClr val="494D55"/>
                  </a:solidFill>
                  <a:latin typeface="IBM Plex Sans" panose="020B0503050203000203" pitchFamily="34" charset="0"/>
                </a:rPr>
                <a:t>Write custom R code to visualize (renderer) or generate (widget) data.   </a:t>
              </a:r>
            </a:p>
            <a:p>
              <a:pPr marL="171450" indent="-171450">
                <a:buFont typeface="Wingdings" panose="05000000000000000000" pitchFamily="2" charset="2"/>
                <a:buChar char="§"/>
              </a:pPr>
              <a:r>
                <a:rPr lang="en-US" sz="1050" dirty="0">
                  <a:solidFill>
                    <a:srgbClr val="494D55"/>
                  </a:solidFill>
                  <a:latin typeface="IBM Plex Sans" panose="020B0503050203000203" pitchFamily="34" charset="0"/>
                </a:rPr>
                <a:t>A custom input widget can communicate data of (multiple) input symbols with GAMS</a:t>
              </a:r>
            </a:p>
            <a:p>
              <a:pPr marL="171450" indent="-171450">
                <a:buFont typeface="Wingdings" panose="05000000000000000000" pitchFamily="2" charset="2"/>
                <a:buChar char="§"/>
              </a:pPr>
              <a:r>
                <a:rPr lang="en-US" sz="1050" dirty="0">
                  <a:solidFill>
                    <a:srgbClr val="494D55"/>
                  </a:solidFill>
                  <a:latin typeface="IBM Plex Sans" panose="020B0503050203000203" pitchFamily="34" charset="0"/>
                </a:rPr>
                <a:t>With a custom renderer the data of (multiple) input/output symbols can be visualized</a:t>
              </a:r>
            </a:p>
          </p:txBody>
        </p:sp>
        <p:sp>
          <p:nvSpPr>
            <p:cNvPr id="207" name="Rectangle 206">
              <a:extLst>
                <a:ext uri="{FF2B5EF4-FFF2-40B4-BE49-F238E27FC236}">
                  <a16:creationId xmlns:a16="http://schemas.microsoft.com/office/drawing/2014/main" id="{F3E9DD1A-A78D-464F-826B-65A136464E27}"/>
                </a:ext>
              </a:extLst>
            </p:cNvPr>
            <p:cNvSpPr/>
            <p:nvPr/>
          </p:nvSpPr>
          <p:spPr>
            <a:xfrm>
              <a:off x="11233093" y="8399727"/>
              <a:ext cx="2381550" cy="738664"/>
            </a:xfrm>
            <a:prstGeom prst="rect">
              <a:avLst/>
            </a:prstGeom>
          </p:spPr>
          <p:txBody>
            <a:bodyPr wrap="square">
              <a:spAutoFit/>
            </a:bodyPr>
            <a:lstStyle/>
            <a:p>
              <a:r>
                <a:rPr lang="en-US" sz="1050" dirty="0">
                  <a:solidFill>
                    <a:srgbClr val="494D55"/>
                  </a:solidFill>
                  <a:latin typeface="IBM Plex Sans" panose="020B0503050203000203" pitchFamily="34" charset="0"/>
                </a:rPr>
                <a:t>Custom scenario comparison modules can be used to perform tailored analyses for single or multiple scenarios. </a:t>
              </a:r>
            </a:p>
          </p:txBody>
        </p:sp>
        <p:sp>
          <p:nvSpPr>
            <p:cNvPr id="208" name="Rectangle 207">
              <a:extLst>
                <a:ext uri="{FF2B5EF4-FFF2-40B4-BE49-F238E27FC236}">
                  <a16:creationId xmlns:a16="http://schemas.microsoft.com/office/drawing/2014/main" id="{8499D6DC-F58F-4387-AE1B-1BEB763A2503}"/>
                </a:ext>
              </a:extLst>
            </p:cNvPr>
            <p:cNvSpPr/>
            <p:nvPr/>
          </p:nvSpPr>
          <p:spPr>
            <a:xfrm>
              <a:off x="11233092" y="6403416"/>
              <a:ext cx="2381553" cy="253916"/>
            </a:xfrm>
            <a:prstGeom prst="rect">
              <a:avLst/>
            </a:prstGeom>
          </p:spPr>
          <p:txBody>
            <a:bodyPr wrap="square">
              <a:spAutoFit/>
            </a:bodyPr>
            <a:lstStyle/>
            <a:p>
              <a:r>
                <a:rPr lang="en-US" sz="1050" b="1" dirty="0">
                  <a:solidFill>
                    <a:srgbClr val="494D55"/>
                  </a:solidFill>
                  <a:latin typeface="IBM Plex Sans" panose="020B0503050203000203" pitchFamily="34" charset="0"/>
                </a:rPr>
                <a:t>Custom renderers and widgets  </a:t>
              </a:r>
            </a:p>
          </p:txBody>
        </p:sp>
        <p:sp>
          <p:nvSpPr>
            <p:cNvPr id="210" name="Rectangle 209">
              <a:extLst>
                <a:ext uri="{FF2B5EF4-FFF2-40B4-BE49-F238E27FC236}">
                  <a16:creationId xmlns:a16="http://schemas.microsoft.com/office/drawing/2014/main" id="{ACD48DB2-DEE1-46D1-9747-69EDCBBF17B3}"/>
                </a:ext>
              </a:extLst>
            </p:cNvPr>
            <p:cNvSpPr/>
            <p:nvPr/>
          </p:nvSpPr>
          <p:spPr>
            <a:xfrm>
              <a:off x="11233092" y="8033604"/>
              <a:ext cx="2381550" cy="415498"/>
            </a:xfrm>
            <a:prstGeom prst="rect">
              <a:avLst/>
            </a:prstGeom>
          </p:spPr>
          <p:txBody>
            <a:bodyPr wrap="square">
              <a:spAutoFit/>
            </a:bodyPr>
            <a:lstStyle/>
            <a:p>
              <a:r>
                <a:rPr lang="en-US" sz="1050" b="1" dirty="0">
                  <a:solidFill>
                    <a:srgbClr val="494D55"/>
                  </a:solidFill>
                  <a:latin typeface="IBM Plex Sans" panose="020B0503050203000203" pitchFamily="34" charset="0"/>
                </a:rPr>
                <a:t>Custom scenario comparison / analysis</a:t>
              </a:r>
            </a:p>
          </p:txBody>
        </p:sp>
      </p:grpSp>
      <p:pic>
        <p:nvPicPr>
          <p:cNvPr id="65" name="Picture 64">
            <a:extLst>
              <a:ext uri="{FF2B5EF4-FFF2-40B4-BE49-F238E27FC236}">
                <a16:creationId xmlns:a16="http://schemas.microsoft.com/office/drawing/2014/main" id="{9DD4B6E5-63C6-43CA-823C-FA3DDBCF28FC}"/>
              </a:ext>
            </a:extLst>
          </p:cNvPr>
          <p:cNvPicPr>
            <a:picLocks noChangeAspect="1"/>
          </p:cNvPicPr>
          <p:nvPr/>
        </p:nvPicPr>
        <p:blipFill rotWithShape="1">
          <a:blip r:embed="rId12"/>
          <a:srcRect l="17472" t="5691" r="428" b="109"/>
          <a:stretch/>
        </p:blipFill>
        <p:spPr>
          <a:xfrm>
            <a:off x="7245367" y="7184016"/>
            <a:ext cx="2528888" cy="1949047"/>
          </a:xfrm>
          <a:prstGeom prst="rect">
            <a:avLst/>
          </a:prstGeom>
          <a:ln>
            <a:noFill/>
          </a:ln>
          <a:effectLst>
            <a:outerShdw blurRad="63500" algn="tl" rotWithShape="0">
              <a:srgbClr val="000000">
                <a:alpha val="70000"/>
              </a:srgbClr>
            </a:outerShdw>
          </a:effectLst>
        </p:spPr>
      </p:pic>
      <p:pic>
        <p:nvPicPr>
          <p:cNvPr id="8" name="Picture 7">
            <a:extLst>
              <a:ext uri="{FF2B5EF4-FFF2-40B4-BE49-F238E27FC236}">
                <a16:creationId xmlns:a16="http://schemas.microsoft.com/office/drawing/2014/main" id="{E8732EAD-AA81-4F70-99EC-E075B7314422}"/>
              </a:ext>
            </a:extLst>
          </p:cNvPr>
          <p:cNvPicPr>
            <a:picLocks noChangeAspect="1"/>
          </p:cNvPicPr>
          <p:nvPr/>
        </p:nvPicPr>
        <p:blipFill>
          <a:blip r:embed="rId13"/>
          <a:stretch>
            <a:fillRect/>
          </a:stretch>
        </p:blipFill>
        <p:spPr>
          <a:xfrm>
            <a:off x="12839700" y="1226866"/>
            <a:ext cx="602196" cy="749297"/>
          </a:xfrm>
          <a:prstGeom prst="rect">
            <a:avLst/>
          </a:prstGeom>
        </p:spPr>
      </p:pic>
      <p:pic>
        <p:nvPicPr>
          <p:cNvPr id="14" name="Picture 13">
            <a:extLst>
              <a:ext uri="{FF2B5EF4-FFF2-40B4-BE49-F238E27FC236}">
                <a16:creationId xmlns:a16="http://schemas.microsoft.com/office/drawing/2014/main" id="{D7CFD7AC-704F-464C-8BCB-C61C715C3808}"/>
              </a:ext>
            </a:extLst>
          </p:cNvPr>
          <p:cNvPicPr>
            <a:picLocks noChangeAspect="1"/>
          </p:cNvPicPr>
          <p:nvPr/>
        </p:nvPicPr>
        <p:blipFill>
          <a:blip r:embed="rId14"/>
          <a:stretch>
            <a:fillRect/>
          </a:stretch>
        </p:blipFill>
        <p:spPr>
          <a:xfrm>
            <a:off x="12069269" y="1234667"/>
            <a:ext cx="762558" cy="151215"/>
          </a:xfrm>
          <a:prstGeom prst="rect">
            <a:avLst/>
          </a:prstGeom>
        </p:spPr>
      </p:pic>
      <p:pic>
        <p:nvPicPr>
          <p:cNvPr id="6" name="Picture 5">
            <a:extLst>
              <a:ext uri="{FF2B5EF4-FFF2-40B4-BE49-F238E27FC236}">
                <a16:creationId xmlns:a16="http://schemas.microsoft.com/office/drawing/2014/main" id="{FF90491D-78F7-40BF-9FB8-7671057DB9D1}"/>
              </a:ext>
            </a:extLst>
          </p:cNvPr>
          <p:cNvPicPr>
            <a:picLocks noChangeAspect="1"/>
          </p:cNvPicPr>
          <p:nvPr/>
        </p:nvPicPr>
        <p:blipFill>
          <a:blip r:embed="rId15"/>
          <a:stretch>
            <a:fillRect/>
          </a:stretch>
        </p:blipFill>
        <p:spPr>
          <a:xfrm>
            <a:off x="12508736" y="1462942"/>
            <a:ext cx="614746" cy="656502"/>
          </a:xfrm>
          <a:prstGeom prst="rect">
            <a:avLst/>
          </a:prstGeom>
        </p:spPr>
      </p:pic>
      <p:pic>
        <p:nvPicPr>
          <p:cNvPr id="19" name="Picture 18">
            <a:extLst>
              <a:ext uri="{FF2B5EF4-FFF2-40B4-BE49-F238E27FC236}">
                <a16:creationId xmlns:a16="http://schemas.microsoft.com/office/drawing/2014/main" id="{EE0CEC67-4EA0-4DAE-BC32-0DF6D22EB68E}"/>
              </a:ext>
            </a:extLst>
          </p:cNvPr>
          <p:cNvPicPr>
            <a:picLocks noChangeAspect="1"/>
          </p:cNvPicPr>
          <p:nvPr/>
        </p:nvPicPr>
        <p:blipFill>
          <a:blip r:embed="rId16"/>
          <a:stretch>
            <a:fillRect/>
          </a:stretch>
        </p:blipFill>
        <p:spPr>
          <a:xfrm>
            <a:off x="12277726" y="1422480"/>
            <a:ext cx="234260" cy="120679"/>
          </a:xfrm>
          <a:prstGeom prst="rect">
            <a:avLst/>
          </a:prstGeom>
        </p:spPr>
      </p:pic>
      <p:sp>
        <p:nvSpPr>
          <p:cNvPr id="95" name="Rectangle 94">
            <a:extLst>
              <a:ext uri="{FF2B5EF4-FFF2-40B4-BE49-F238E27FC236}">
                <a16:creationId xmlns:a16="http://schemas.microsoft.com/office/drawing/2014/main" id="{EFE74476-CA3D-476A-9ABD-E28E05331AA8}"/>
              </a:ext>
            </a:extLst>
          </p:cNvPr>
          <p:cNvSpPr/>
          <p:nvPr/>
        </p:nvSpPr>
        <p:spPr>
          <a:xfrm>
            <a:off x="7168540" y="9470324"/>
            <a:ext cx="3944750" cy="1384995"/>
          </a:xfrm>
          <a:prstGeom prst="rect">
            <a:avLst/>
          </a:prstGeom>
        </p:spPr>
        <p:txBody>
          <a:bodyPr wrap="square">
            <a:spAutoFit/>
          </a:bodyPr>
          <a:lstStyle/>
          <a:p>
            <a:r>
              <a:rPr lang="en-US" sz="1050" dirty="0">
                <a:solidFill>
                  <a:srgbClr val="494D55"/>
                </a:solidFill>
                <a:latin typeface="IBM Plex Sans" panose="020B0503050203000203" pitchFamily="34" charset="0"/>
              </a:rPr>
              <a:t>There are a few options that are not available in the Configuration Mode. These have to be configured manually. Examples:</a:t>
            </a:r>
          </a:p>
          <a:p>
            <a:pPr marL="171450" indent="-171450">
              <a:buFont typeface="Wingdings" panose="05000000000000000000" pitchFamily="2" charset="2"/>
              <a:buChar char="§"/>
            </a:pPr>
            <a:r>
              <a:rPr lang="en-US" sz="1050" dirty="0">
                <a:solidFill>
                  <a:srgbClr val="494D55"/>
                </a:solidFill>
                <a:latin typeface="IBM Plex Sans" panose="020B0503050203000203" pitchFamily="34" charset="0"/>
              </a:rPr>
              <a:t>Custom data connectors:</a:t>
            </a:r>
            <a:br>
              <a:rPr lang="en-US" sz="1050" dirty="0">
                <a:solidFill>
                  <a:srgbClr val="494D55"/>
                </a:solidFill>
                <a:latin typeface="IBM Plex Sans" panose="020B0503050203000203" pitchFamily="34" charset="0"/>
              </a:rPr>
            </a:br>
            <a:r>
              <a:rPr lang="en-US" sz="1050" dirty="0">
                <a:solidFill>
                  <a:srgbClr val="494D55"/>
                </a:solidFill>
                <a:latin typeface="IBM Plex Sans" panose="020B0503050203000203" pitchFamily="34" charset="0"/>
              </a:rPr>
              <a:t>Communicate data with external sources (e.g. databases)</a:t>
            </a:r>
          </a:p>
          <a:p>
            <a:pPr marL="171450" indent="-171450">
              <a:buFont typeface="Wingdings" panose="05000000000000000000" pitchFamily="2" charset="2"/>
              <a:buChar char="§"/>
            </a:pPr>
            <a:r>
              <a:rPr lang="en-US" sz="1050" dirty="0">
                <a:solidFill>
                  <a:srgbClr val="494D55"/>
                </a:solidFill>
                <a:latin typeface="IBM Plex Sans" panose="020B0503050203000203" pitchFamily="34" charset="0"/>
              </a:rPr>
              <a:t>Dashboard renderer:</a:t>
            </a:r>
            <a:br>
              <a:rPr lang="en-US" sz="1050" dirty="0">
                <a:solidFill>
                  <a:srgbClr val="494D55"/>
                </a:solidFill>
                <a:latin typeface="IBM Plex Sans" panose="020B0503050203000203" pitchFamily="34" charset="0"/>
              </a:rPr>
            </a:br>
            <a:r>
              <a:rPr lang="en-US" sz="1050" dirty="0">
                <a:solidFill>
                  <a:srgbClr val="494D55"/>
                </a:solidFill>
                <a:latin typeface="IBM Plex Sans" panose="020B0503050203000203" pitchFamily="34" charset="0"/>
              </a:rPr>
              <a:t>Interactive tool that can display multiple charts and tables.</a:t>
            </a:r>
          </a:p>
          <a:p>
            <a:pPr marL="171450" indent="-171450">
              <a:buFont typeface="Wingdings" panose="05000000000000000000" pitchFamily="2" charset="2"/>
              <a:buChar char="§"/>
            </a:pPr>
            <a:r>
              <a:rPr lang="en-US" sz="1050" dirty="0">
                <a:solidFill>
                  <a:srgbClr val="494D55"/>
                </a:solidFill>
                <a:latin typeface="IBM Plex Sans" panose="020B0503050203000203" pitchFamily="34" charset="0"/>
              </a:rPr>
              <a:t>Dropdown menus in input table</a:t>
            </a:r>
          </a:p>
        </p:txBody>
      </p:sp>
      <p:sp>
        <p:nvSpPr>
          <p:cNvPr id="96" name="Rectangle 95">
            <a:extLst>
              <a:ext uri="{FF2B5EF4-FFF2-40B4-BE49-F238E27FC236}">
                <a16:creationId xmlns:a16="http://schemas.microsoft.com/office/drawing/2014/main" id="{8AA72524-D5EF-47AA-88A5-B5007CC25B96}"/>
              </a:ext>
            </a:extLst>
          </p:cNvPr>
          <p:cNvSpPr/>
          <p:nvPr/>
        </p:nvSpPr>
        <p:spPr>
          <a:xfrm>
            <a:off x="7168540" y="9274318"/>
            <a:ext cx="2381551" cy="253916"/>
          </a:xfrm>
          <a:prstGeom prst="rect">
            <a:avLst/>
          </a:prstGeom>
        </p:spPr>
        <p:txBody>
          <a:bodyPr wrap="square">
            <a:spAutoFit/>
          </a:bodyPr>
          <a:lstStyle/>
          <a:p>
            <a:r>
              <a:rPr lang="en-US" sz="1050" b="1" dirty="0">
                <a:solidFill>
                  <a:srgbClr val="494D55"/>
                </a:solidFill>
                <a:latin typeface="IBM Plex Sans" panose="020B0503050203000203" pitchFamily="34" charset="0"/>
              </a:rPr>
              <a:t>Other features</a:t>
            </a:r>
          </a:p>
        </p:txBody>
      </p:sp>
      <p:sp>
        <p:nvSpPr>
          <p:cNvPr id="97" name="Rectangle 96">
            <a:extLst>
              <a:ext uri="{FF2B5EF4-FFF2-40B4-BE49-F238E27FC236}">
                <a16:creationId xmlns:a16="http://schemas.microsoft.com/office/drawing/2014/main" id="{7E3587E9-E208-485A-926B-F3DD51348396}"/>
              </a:ext>
            </a:extLst>
          </p:cNvPr>
          <p:cNvSpPr/>
          <p:nvPr/>
        </p:nvSpPr>
        <p:spPr>
          <a:xfrm>
            <a:off x="11113291" y="9140526"/>
            <a:ext cx="2381550" cy="738664"/>
          </a:xfrm>
          <a:prstGeom prst="rect">
            <a:avLst/>
          </a:prstGeom>
        </p:spPr>
        <p:txBody>
          <a:bodyPr wrap="square">
            <a:spAutoFit/>
          </a:bodyPr>
          <a:lstStyle/>
          <a:p>
            <a:r>
              <a:rPr lang="en-US" sz="1050" dirty="0">
                <a:solidFill>
                  <a:srgbClr val="494D55"/>
                </a:solidFill>
                <a:latin typeface="IBM Plex Sans" panose="020B0503050203000203" pitchFamily="34" charset="0"/>
              </a:rPr>
              <a:t>Execution of multiple automatically generated scenarios that differ in their parameterization.</a:t>
            </a:r>
          </a:p>
          <a:p>
            <a:r>
              <a:rPr lang="en-US" sz="1050" dirty="0">
                <a:solidFill>
                  <a:srgbClr val="494D55"/>
                </a:solidFill>
                <a:latin typeface="IBM Plex Sans" panose="020B0503050203000203" pitchFamily="34" charset="0"/>
              </a:rPr>
              <a:t>Requires GAMS MIRO Server.</a:t>
            </a:r>
          </a:p>
        </p:txBody>
      </p:sp>
      <p:sp>
        <p:nvSpPr>
          <p:cNvPr id="98" name="Rectangle 97">
            <a:extLst>
              <a:ext uri="{FF2B5EF4-FFF2-40B4-BE49-F238E27FC236}">
                <a16:creationId xmlns:a16="http://schemas.microsoft.com/office/drawing/2014/main" id="{BE08F58A-77A9-4E55-9CF1-E39D79165269}"/>
              </a:ext>
            </a:extLst>
          </p:cNvPr>
          <p:cNvSpPr/>
          <p:nvPr/>
        </p:nvSpPr>
        <p:spPr>
          <a:xfrm>
            <a:off x="11113290" y="8944520"/>
            <a:ext cx="2381551" cy="253916"/>
          </a:xfrm>
          <a:prstGeom prst="rect">
            <a:avLst/>
          </a:prstGeom>
        </p:spPr>
        <p:txBody>
          <a:bodyPr wrap="square">
            <a:spAutoFit/>
          </a:bodyPr>
          <a:lstStyle/>
          <a:p>
            <a:r>
              <a:rPr lang="en-US" sz="1050" b="1" dirty="0">
                <a:solidFill>
                  <a:srgbClr val="494D55"/>
                </a:solidFill>
                <a:latin typeface="IBM Plex Sans" panose="020B0503050203000203" pitchFamily="34" charset="0"/>
              </a:rPr>
              <a:t>Hypercube jobs</a:t>
            </a:r>
          </a:p>
        </p:txBody>
      </p:sp>
      <p:pic>
        <p:nvPicPr>
          <p:cNvPr id="10" name="Picture 9">
            <a:extLst>
              <a:ext uri="{FF2B5EF4-FFF2-40B4-BE49-F238E27FC236}">
                <a16:creationId xmlns:a16="http://schemas.microsoft.com/office/drawing/2014/main" id="{F47BAF45-9D42-4B00-4314-585CC6BECB03}"/>
              </a:ext>
            </a:extLst>
          </p:cNvPr>
          <p:cNvPicPr>
            <a:picLocks noChangeAspect="1"/>
          </p:cNvPicPr>
          <p:nvPr/>
        </p:nvPicPr>
        <p:blipFill>
          <a:blip r:embed="rId17"/>
          <a:stretch>
            <a:fillRect/>
          </a:stretch>
        </p:blipFill>
        <p:spPr>
          <a:xfrm>
            <a:off x="4225912" y="7851875"/>
            <a:ext cx="2353788" cy="586861"/>
          </a:xfrm>
          <a:prstGeom prst="rect">
            <a:avLst/>
          </a:prstGeom>
        </p:spPr>
      </p:pic>
      <p:grpSp>
        <p:nvGrpSpPr>
          <p:cNvPr id="83" name="Group 82">
            <a:extLst>
              <a:ext uri="{FF2B5EF4-FFF2-40B4-BE49-F238E27FC236}">
                <a16:creationId xmlns:a16="http://schemas.microsoft.com/office/drawing/2014/main" id="{2687FB03-8917-7073-D032-2340CF5523B9}"/>
              </a:ext>
            </a:extLst>
          </p:cNvPr>
          <p:cNvGrpSpPr/>
          <p:nvPr/>
        </p:nvGrpSpPr>
        <p:grpSpPr>
          <a:xfrm>
            <a:off x="10614898" y="2186653"/>
            <a:ext cx="690863" cy="873918"/>
            <a:chOff x="10605672" y="4917369"/>
            <a:chExt cx="690863" cy="873918"/>
          </a:xfrm>
        </p:grpSpPr>
        <p:sp>
          <p:nvSpPr>
            <p:cNvPr id="84" name="Rectangle: Rounded Corners 83">
              <a:extLst>
                <a:ext uri="{FF2B5EF4-FFF2-40B4-BE49-F238E27FC236}">
                  <a16:creationId xmlns:a16="http://schemas.microsoft.com/office/drawing/2014/main" id="{C3DA3942-A12D-8C42-BB04-C2BAD427F3BA}"/>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84">
              <a:extLst>
                <a:ext uri="{FF2B5EF4-FFF2-40B4-BE49-F238E27FC236}">
                  <a16:creationId xmlns:a16="http://schemas.microsoft.com/office/drawing/2014/main" id="{4F23632F-5E81-10EA-5349-7B4A55CDB264}"/>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Pie chart</a:t>
              </a:r>
            </a:p>
          </p:txBody>
        </p:sp>
        <p:pic>
          <p:nvPicPr>
            <p:cNvPr id="86" name="Picture 85">
              <a:extLst>
                <a:ext uri="{FF2B5EF4-FFF2-40B4-BE49-F238E27FC236}">
                  <a16:creationId xmlns:a16="http://schemas.microsoft.com/office/drawing/2014/main" id="{52C5555C-71A2-50E5-6972-ABE8EE4D9465}"/>
                </a:ext>
              </a:extLst>
            </p:cNvPr>
            <p:cNvPicPr>
              <a:picLocks noChangeAspect="1"/>
            </p:cNvPicPr>
            <p:nvPr/>
          </p:nvPicPr>
          <p:blipFill>
            <a:blip r:embed="rId18"/>
            <a:srcRect/>
            <a:stretch/>
          </p:blipFill>
          <p:spPr>
            <a:xfrm>
              <a:off x="10666610" y="4976433"/>
              <a:ext cx="563822" cy="563822"/>
            </a:xfrm>
            <a:prstGeom prst="rect">
              <a:avLst/>
            </a:prstGeom>
          </p:spPr>
        </p:pic>
      </p:grpSp>
      <p:grpSp>
        <p:nvGrpSpPr>
          <p:cNvPr id="93" name="Group 92">
            <a:extLst>
              <a:ext uri="{FF2B5EF4-FFF2-40B4-BE49-F238E27FC236}">
                <a16:creationId xmlns:a16="http://schemas.microsoft.com/office/drawing/2014/main" id="{EE6F8702-58CE-3FB6-F4DF-48BE329E36AB}"/>
              </a:ext>
            </a:extLst>
          </p:cNvPr>
          <p:cNvGrpSpPr/>
          <p:nvPr/>
        </p:nvGrpSpPr>
        <p:grpSpPr>
          <a:xfrm>
            <a:off x="11328132" y="2187541"/>
            <a:ext cx="690863" cy="873918"/>
            <a:chOff x="10605672" y="4917369"/>
            <a:chExt cx="690863" cy="873918"/>
          </a:xfrm>
        </p:grpSpPr>
        <p:sp>
          <p:nvSpPr>
            <p:cNvPr id="94" name="Rectangle: Rounded Corners 93">
              <a:extLst>
                <a:ext uri="{FF2B5EF4-FFF2-40B4-BE49-F238E27FC236}">
                  <a16:creationId xmlns:a16="http://schemas.microsoft.com/office/drawing/2014/main" id="{41FDAD13-AB20-4481-12FC-42D85EA7EE8A}"/>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a:extLst>
                <a:ext uri="{FF2B5EF4-FFF2-40B4-BE49-F238E27FC236}">
                  <a16:creationId xmlns:a16="http://schemas.microsoft.com/office/drawing/2014/main" id="{B694ADA2-BC51-A946-42AC-24CB0386447B}"/>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Donut chart</a:t>
              </a:r>
            </a:p>
          </p:txBody>
        </p:sp>
        <p:pic>
          <p:nvPicPr>
            <p:cNvPr id="100" name="Picture 99">
              <a:extLst>
                <a:ext uri="{FF2B5EF4-FFF2-40B4-BE49-F238E27FC236}">
                  <a16:creationId xmlns:a16="http://schemas.microsoft.com/office/drawing/2014/main" id="{92A49089-9E46-4815-C6E2-EA5A2750F94D}"/>
                </a:ext>
              </a:extLst>
            </p:cNvPr>
            <p:cNvPicPr>
              <a:picLocks noChangeAspect="1"/>
            </p:cNvPicPr>
            <p:nvPr/>
          </p:nvPicPr>
          <p:blipFill>
            <a:blip r:embed="rId19"/>
            <a:srcRect/>
            <a:stretch/>
          </p:blipFill>
          <p:spPr>
            <a:xfrm>
              <a:off x="10666105" y="4975545"/>
              <a:ext cx="569556" cy="563822"/>
            </a:xfrm>
            <a:prstGeom prst="rect">
              <a:avLst/>
            </a:prstGeom>
          </p:spPr>
        </p:pic>
      </p:grpSp>
      <p:grpSp>
        <p:nvGrpSpPr>
          <p:cNvPr id="101" name="Group 100">
            <a:extLst>
              <a:ext uri="{FF2B5EF4-FFF2-40B4-BE49-F238E27FC236}">
                <a16:creationId xmlns:a16="http://schemas.microsoft.com/office/drawing/2014/main" id="{03834767-272B-8D01-5FAC-4B7A656E6DC5}"/>
              </a:ext>
            </a:extLst>
          </p:cNvPr>
          <p:cNvGrpSpPr/>
          <p:nvPr/>
        </p:nvGrpSpPr>
        <p:grpSpPr>
          <a:xfrm>
            <a:off x="12041366" y="2190081"/>
            <a:ext cx="690863" cy="873918"/>
            <a:chOff x="10605672" y="4917369"/>
            <a:chExt cx="690863" cy="873918"/>
          </a:xfrm>
        </p:grpSpPr>
        <p:sp>
          <p:nvSpPr>
            <p:cNvPr id="102" name="Rectangle: Rounded Corners 101">
              <a:extLst>
                <a:ext uri="{FF2B5EF4-FFF2-40B4-BE49-F238E27FC236}">
                  <a16:creationId xmlns:a16="http://schemas.microsoft.com/office/drawing/2014/main" id="{CCDD9435-8DE3-06B4-EFA1-D144CC24A48F}"/>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extBox 102">
              <a:extLst>
                <a:ext uri="{FF2B5EF4-FFF2-40B4-BE49-F238E27FC236}">
                  <a16:creationId xmlns:a16="http://schemas.microsoft.com/office/drawing/2014/main" id="{0CA1D86B-0DBA-98C2-89E7-A28FA78E924F}"/>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Bar chart</a:t>
              </a:r>
            </a:p>
          </p:txBody>
        </p:sp>
        <p:pic>
          <p:nvPicPr>
            <p:cNvPr id="104" name="Picture 103">
              <a:extLst>
                <a:ext uri="{FF2B5EF4-FFF2-40B4-BE49-F238E27FC236}">
                  <a16:creationId xmlns:a16="http://schemas.microsoft.com/office/drawing/2014/main" id="{EBB2B149-0028-5EC8-8C76-377CF9732503}"/>
                </a:ext>
              </a:extLst>
            </p:cNvPr>
            <p:cNvPicPr>
              <a:picLocks noChangeAspect="1"/>
            </p:cNvPicPr>
            <p:nvPr/>
          </p:nvPicPr>
          <p:blipFill>
            <a:blip r:embed="rId20"/>
            <a:srcRect/>
            <a:stretch/>
          </p:blipFill>
          <p:spPr>
            <a:xfrm>
              <a:off x="10660114" y="5046006"/>
              <a:ext cx="560001" cy="425062"/>
            </a:xfrm>
            <a:prstGeom prst="rect">
              <a:avLst/>
            </a:prstGeom>
          </p:spPr>
        </p:pic>
      </p:grpSp>
      <p:grpSp>
        <p:nvGrpSpPr>
          <p:cNvPr id="105" name="Group 104">
            <a:extLst>
              <a:ext uri="{FF2B5EF4-FFF2-40B4-BE49-F238E27FC236}">
                <a16:creationId xmlns:a16="http://schemas.microsoft.com/office/drawing/2014/main" id="{B595B265-11D9-196E-7F5F-3227CA52EE0F}"/>
              </a:ext>
            </a:extLst>
          </p:cNvPr>
          <p:cNvGrpSpPr/>
          <p:nvPr/>
        </p:nvGrpSpPr>
        <p:grpSpPr>
          <a:xfrm>
            <a:off x="12754599" y="2190081"/>
            <a:ext cx="690863" cy="873918"/>
            <a:chOff x="10605672" y="4917369"/>
            <a:chExt cx="690863" cy="873918"/>
          </a:xfrm>
        </p:grpSpPr>
        <p:sp>
          <p:nvSpPr>
            <p:cNvPr id="106" name="Rectangle: Rounded Corners 105">
              <a:extLst>
                <a:ext uri="{FF2B5EF4-FFF2-40B4-BE49-F238E27FC236}">
                  <a16:creationId xmlns:a16="http://schemas.microsoft.com/office/drawing/2014/main" id="{90CCA2F7-CAEA-5023-C596-B14EBAE0BBEF}"/>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TextBox 106">
              <a:extLst>
                <a:ext uri="{FF2B5EF4-FFF2-40B4-BE49-F238E27FC236}">
                  <a16:creationId xmlns:a16="http://schemas.microsoft.com/office/drawing/2014/main" id="{E6E10707-BE69-D144-B66C-9399566E02E0}"/>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Line chart</a:t>
              </a:r>
            </a:p>
          </p:txBody>
        </p:sp>
        <p:pic>
          <p:nvPicPr>
            <p:cNvPr id="108" name="Picture 107">
              <a:extLst>
                <a:ext uri="{FF2B5EF4-FFF2-40B4-BE49-F238E27FC236}">
                  <a16:creationId xmlns:a16="http://schemas.microsoft.com/office/drawing/2014/main" id="{548F233B-DAA6-56F1-DAC5-49E2CE2D2AE2}"/>
                </a:ext>
              </a:extLst>
            </p:cNvPr>
            <p:cNvPicPr>
              <a:picLocks noChangeAspect="1"/>
            </p:cNvPicPr>
            <p:nvPr/>
          </p:nvPicPr>
          <p:blipFill>
            <a:blip r:embed="rId21"/>
            <a:stretch>
              <a:fillRect/>
            </a:stretch>
          </p:blipFill>
          <p:spPr>
            <a:xfrm>
              <a:off x="10654693" y="4992430"/>
              <a:ext cx="593854" cy="394622"/>
            </a:xfrm>
            <a:prstGeom prst="rect">
              <a:avLst/>
            </a:prstGeom>
          </p:spPr>
        </p:pic>
      </p:grpSp>
      <p:grpSp>
        <p:nvGrpSpPr>
          <p:cNvPr id="109" name="Group 108">
            <a:extLst>
              <a:ext uri="{FF2B5EF4-FFF2-40B4-BE49-F238E27FC236}">
                <a16:creationId xmlns:a16="http://schemas.microsoft.com/office/drawing/2014/main" id="{0D4ABF9B-893D-A88E-8C93-6FA492F1E4CE}"/>
              </a:ext>
            </a:extLst>
          </p:cNvPr>
          <p:cNvGrpSpPr/>
          <p:nvPr/>
        </p:nvGrpSpPr>
        <p:grpSpPr>
          <a:xfrm>
            <a:off x="11327990" y="3077221"/>
            <a:ext cx="690863" cy="873918"/>
            <a:chOff x="10605672" y="4917369"/>
            <a:chExt cx="690863" cy="873918"/>
          </a:xfrm>
        </p:grpSpPr>
        <p:sp>
          <p:nvSpPr>
            <p:cNvPr id="110" name="Rectangle: Rounded Corners 109">
              <a:extLst>
                <a:ext uri="{FF2B5EF4-FFF2-40B4-BE49-F238E27FC236}">
                  <a16:creationId xmlns:a16="http://schemas.microsoft.com/office/drawing/2014/main" id="{ACC71776-ED29-233C-4379-F9E11694EF21}"/>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TextBox 110">
              <a:extLst>
                <a:ext uri="{FF2B5EF4-FFF2-40B4-BE49-F238E27FC236}">
                  <a16:creationId xmlns:a16="http://schemas.microsoft.com/office/drawing/2014/main" id="{58215111-A951-C23D-43C3-BAC88A823290}"/>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Bubble chart</a:t>
              </a:r>
            </a:p>
          </p:txBody>
        </p:sp>
        <p:pic>
          <p:nvPicPr>
            <p:cNvPr id="112" name="Picture 111">
              <a:extLst>
                <a:ext uri="{FF2B5EF4-FFF2-40B4-BE49-F238E27FC236}">
                  <a16:creationId xmlns:a16="http://schemas.microsoft.com/office/drawing/2014/main" id="{50BCA694-2244-FF7A-0FD2-EA17C7AC3258}"/>
                </a:ext>
              </a:extLst>
            </p:cNvPr>
            <p:cNvPicPr>
              <a:picLocks noChangeAspect="1"/>
            </p:cNvPicPr>
            <p:nvPr/>
          </p:nvPicPr>
          <p:blipFill>
            <a:blip r:embed="rId22"/>
            <a:srcRect/>
            <a:stretch/>
          </p:blipFill>
          <p:spPr>
            <a:xfrm>
              <a:off x="10640540" y="5018851"/>
              <a:ext cx="634576" cy="542319"/>
            </a:xfrm>
            <a:prstGeom prst="rect">
              <a:avLst/>
            </a:prstGeom>
          </p:spPr>
        </p:pic>
      </p:grpSp>
      <p:grpSp>
        <p:nvGrpSpPr>
          <p:cNvPr id="113" name="Group 112">
            <a:extLst>
              <a:ext uri="{FF2B5EF4-FFF2-40B4-BE49-F238E27FC236}">
                <a16:creationId xmlns:a16="http://schemas.microsoft.com/office/drawing/2014/main" id="{5A0F7255-332E-0A44-0712-4EBC23CD0DF5}"/>
              </a:ext>
            </a:extLst>
          </p:cNvPr>
          <p:cNvGrpSpPr/>
          <p:nvPr/>
        </p:nvGrpSpPr>
        <p:grpSpPr>
          <a:xfrm>
            <a:off x="12754599" y="3081105"/>
            <a:ext cx="757313" cy="873918"/>
            <a:chOff x="10605672" y="4917369"/>
            <a:chExt cx="757313" cy="873918"/>
          </a:xfrm>
        </p:grpSpPr>
        <p:sp>
          <p:nvSpPr>
            <p:cNvPr id="114" name="Rectangle: Rounded Corners 113">
              <a:extLst>
                <a:ext uri="{FF2B5EF4-FFF2-40B4-BE49-F238E27FC236}">
                  <a16:creationId xmlns:a16="http://schemas.microsoft.com/office/drawing/2014/main" id="{6B26A784-B7EE-78FA-E858-7A62D8FA55DD}"/>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a:extLst>
                <a:ext uri="{FF2B5EF4-FFF2-40B4-BE49-F238E27FC236}">
                  <a16:creationId xmlns:a16="http://schemas.microsoft.com/office/drawing/2014/main" id="{08863805-A2ED-530B-35D8-C1C0FE2CEBD4}"/>
                </a:ext>
              </a:extLst>
            </p:cNvPr>
            <p:cNvSpPr txBox="1"/>
            <p:nvPr/>
          </p:nvSpPr>
          <p:spPr>
            <a:xfrm>
              <a:off x="10606705" y="5622010"/>
              <a:ext cx="756280" cy="169277"/>
            </a:xfrm>
            <a:prstGeom prst="rect">
              <a:avLst/>
            </a:prstGeom>
            <a:noFill/>
          </p:spPr>
          <p:txBody>
            <a:bodyPr wrap="square" lIns="45720" rtlCol="0">
              <a:spAutoFit/>
            </a:bodyPr>
            <a:lstStyle/>
            <a:p>
              <a:r>
                <a:rPr lang="en-US" sz="500" dirty="0">
                  <a:latin typeface="IBM Plex Sans" panose="020B0503050203000203" pitchFamily="34" charset="0"/>
                </a:rPr>
                <a:t>Time series diagram</a:t>
              </a:r>
            </a:p>
          </p:txBody>
        </p:sp>
        <p:pic>
          <p:nvPicPr>
            <p:cNvPr id="117" name="Picture 116">
              <a:extLst>
                <a:ext uri="{FF2B5EF4-FFF2-40B4-BE49-F238E27FC236}">
                  <a16:creationId xmlns:a16="http://schemas.microsoft.com/office/drawing/2014/main" id="{435E5DF3-A606-AE92-503B-193D8BFE62F5}"/>
                </a:ext>
              </a:extLst>
            </p:cNvPr>
            <p:cNvPicPr>
              <a:picLocks noChangeAspect="1"/>
            </p:cNvPicPr>
            <p:nvPr/>
          </p:nvPicPr>
          <p:blipFill>
            <a:blip r:embed="rId23"/>
            <a:srcRect/>
            <a:stretch/>
          </p:blipFill>
          <p:spPr>
            <a:xfrm>
              <a:off x="10661550" y="5023121"/>
              <a:ext cx="578073" cy="463350"/>
            </a:xfrm>
            <a:prstGeom prst="rect">
              <a:avLst/>
            </a:prstGeom>
          </p:spPr>
        </p:pic>
      </p:grpSp>
      <p:grpSp>
        <p:nvGrpSpPr>
          <p:cNvPr id="118" name="Group 117">
            <a:extLst>
              <a:ext uri="{FF2B5EF4-FFF2-40B4-BE49-F238E27FC236}">
                <a16:creationId xmlns:a16="http://schemas.microsoft.com/office/drawing/2014/main" id="{A9378E42-F102-2E78-E1C1-712A7087CE9F}"/>
              </a:ext>
            </a:extLst>
          </p:cNvPr>
          <p:cNvGrpSpPr/>
          <p:nvPr/>
        </p:nvGrpSpPr>
        <p:grpSpPr>
          <a:xfrm>
            <a:off x="12754599" y="3972867"/>
            <a:ext cx="690863" cy="873918"/>
            <a:chOff x="10605672" y="4917369"/>
            <a:chExt cx="690863" cy="873918"/>
          </a:xfrm>
        </p:grpSpPr>
        <p:sp>
          <p:nvSpPr>
            <p:cNvPr id="119" name="Rectangle: Rounded Corners 118">
              <a:extLst>
                <a:ext uri="{FF2B5EF4-FFF2-40B4-BE49-F238E27FC236}">
                  <a16:creationId xmlns:a16="http://schemas.microsoft.com/office/drawing/2014/main" id="{4175B9D9-FF82-1968-D8C6-25AB8D3DA4D7}"/>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TextBox 120">
              <a:extLst>
                <a:ext uri="{FF2B5EF4-FFF2-40B4-BE49-F238E27FC236}">
                  <a16:creationId xmlns:a16="http://schemas.microsoft.com/office/drawing/2014/main" id="{297F2ACF-1CDA-7B63-A6FE-7B91A71C5FD6}"/>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Gantt chart</a:t>
              </a:r>
            </a:p>
          </p:txBody>
        </p:sp>
        <p:pic>
          <p:nvPicPr>
            <p:cNvPr id="122" name="Picture 121">
              <a:extLst>
                <a:ext uri="{FF2B5EF4-FFF2-40B4-BE49-F238E27FC236}">
                  <a16:creationId xmlns:a16="http://schemas.microsoft.com/office/drawing/2014/main" id="{F97B59D7-6654-CED2-5302-8E1D62229524}"/>
                </a:ext>
              </a:extLst>
            </p:cNvPr>
            <p:cNvPicPr>
              <a:picLocks noChangeAspect="1"/>
            </p:cNvPicPr>
            <p:nvPr/>
          </p:nvPicPr>
          <p:blipFill rotWithShape="1">
            <a:blip r:embed="rId24"/>
            <a:srcRect l="-1" r="40328"/>
            <a:stretch/>
          </p:blipFill>
          <p:spPr>
            <a:xfrm>
              <a:off x="10661515" y="4979974"/>
              <a:ext cx="582955" cy="463350"/>
            </a:xfrm>
            <a:prstGeom prst="rect">
              <a:avLst/>
            </a:prstGeom>
          </p:spPr>
        </p:pic>
      </p:grpSp>
      <p:grpSp>
        <p:nvGrpSpPr>
          <p:cNvPr id="123" name="Group 122">
            <a:extLst>
              <a:ext uri="{FF2B5EF4-FFF2-40B4-BE49-F238E27FC236}">
                <a16:creationId xmlns:a16="http://schemas.microsoft.com/office/drawing/2014/main" id="{9A84EDDC-918B-FFF8-8FA2-217926939B53}"/>
              </a:ext>
            </a:extLst>
          </p:cNvPr>
          <p:cNvGrpSpPr/>
          <p:nvPr/>
        </p:nvGrpSpPr>
        <p:grpSpPr>
          <a:xfrm>
            <a:off x="12751007" y="4870992"/>
            <a:ext cx="690863" cy="873918"/>
            <a:chOff x="10605672" y="4917369"/>
            <a:chExt cx="690863" cy="873918"/>
          </a:xfrm>
        </p:grpSpPr>
        <p:sp>
          <p:nvSpPr>
            <p:cNvPr id="124" name="Rectangle: Rounded Corners 123">
              <a:extLst>
                <a:ext uri="{FF2B5EF4-FFF2-40B4-BE49-F238E27FC236}">
                  <a16:creationId xmlns:a16="http://schemas.microsoft.com/office/drawing/2014/main" id="{EC3C26CC-0A79-321F-498B-3EA9527C64E0}"/>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TextBox 124">
              <a:extLst>
                <a:ext uri="{FF2B5EF4-FFF2-40B4-BE49-F238E27FC236}">
                  <a16:creationId xmlns:a16="http://schemas.microsoft.com/office/drawing/2014/main" id="{A5A87AFD-962F-D487-8BD8-3FC5AD426C48}"/>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Value box</a:t>
              </a:r>
            </a:p>
          </p:txBody>
        </p:sp>
        <p:pic>
          <p:nvPicPr>
            <p:cNvPr id="126" name="Picture 125">
              <a:extLst>
                <a:ext uri="{FF2B5EF4-FFF2-40B4-BE49-F238E27FC236}">
                  <a16:creationId xmlns:a16="http://schemas.microsoft.com/office/drawing/2014/main" id="{1DFF9A34-7664-12D4-28D0-700693CCD6A2}"/>
                </a:ext>
              </a:extLst>
            </p:cNvPr>
            <p:cNvPicPr>
              <a:picLocks noChangeAspect="1"/>
            </p:cNvPicPr>
            <p:nvPr/>
          </p:nvPicPr>
          <p:blipFill>
            <a:blip r:embed="rId25"/>
            <a:srcRect/>
            <a:stretch/>
          </p:blipFill>
          <p:spPr>
            <a:xfrm>
              <a:off x="10656341" y="4976847"/>
              <a:ext cx="593088" cy="463350"/>
            </a:xfrm>
            <a:prstGeom prst="rect">
              <a:avLst/>
            </a:prstGeom>
          </p:spPr>
        </p:pic>
      </p:grpSp>
      <p:grpSp>
        <p:nvGrpSpPr>
          <p:cNvPr id="127" name="Group 126">
            <a:extLst>
              <a:ext uri="{FF2B5EF4-FFF2-40B4-BE49-F238E27FC236}">
                <a16:creationId xmlns:a16="http://schemas.microsoft.com/office/drawing/2014/main" id="{BE070E02-B0B5-0886-4B82-DDA6688E63D2}"/>
              </a:ext>
            </a:extLst>
          </p:cNvPr>
          <p:cNvGrpSpPr/>
          <p:nvPr/>
        </p:nvGrpSpPr>
        <p:grpSpPr>
          <a:xfrm>
            <a:off x="12042517" y="3081474"/>
            <a:ext cx="690863" cy="873918"/>
            <a:chOff x="9099960" y="3028473"/>
            <a:chExt cx="690863" cy="873918"/>
          </a:xfrm>
        </p:grpSpPr>
        <p:grpSp>
          <p:nvGrpSpPr>
            <p:cNvPr id="128" name="Group 127">
              <a:extLst>
                <a:ext uri="{FF2B5EF4-FFF2-40B4-BE49-F238E27FC236}">
                  <a16:creationId xmlns:a16="http://schemas.microsoft.com/office/drawing/2014/main" id="{5DEA7D15-D33A-FBE1-1E1F-83718D94EB04}"/>
                </a:ext>
              </a:extLst>
            </p:cNvPr>
            <p:cNvGrpSpPr/>
            <p:nvPr/>
          </p:nvGrpSpPr>
          <p:grpSpPr>
            <a:xfrm>
              <a:off x="9099960" y="3028473"/>
              <a:ext cx="690863" cy="873918"/>
              <a:chOff x="10605672" y="4917369"/>
              <a:chExt cx="690863" cy="873918"/>
            </a:xfrm>
          </p:grpSpPr>
          <p:sp>
            <p:nvSpPr>
              <p:cNvPr id="130" name="Rectangle: Rounded Corners 129">
                <a:extLst>
                  <a:ext uri="{FF2B5EF4-FFF2-40B4-BE49-F238E27FC236}">
                    <a16:creationId xmlns:a16="http://schemas.microsoft.com/office/drawing/2014/main" id="{E35BA4AF-09DE-B7E3-E7F8-811EE103E698}"/>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TextBox 130">
                <a:extLst>
                  <a:ext uri="{FF2B5EF4-FFF2-40B4-BE49-F238E27FC236}">
                    <a16:creationId xmlns:a16="http://schemas.microsoft.com/office/drawing/2014/main" id="{A408A475-5A42-5C1F-0A7F-4FB42D7E1751}"/>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Histogram</a:t>
                </a:r>
              </a:p>
            </p:txBody>
          </p:sp>
        </p:grpSp>
        <p:pic>
          <p:nvPicPr>
            <p:cNvPr id="129" name="Picture 128">
              <a:extLst>
                <a:ext uri="{FF2B5EF4-FFF2-40B4-BE49-F238E27FC236}">
                  <a16:creationId xmlns:a16="http://schemas.microsoft.com/office/drawing/2014/main" id="{F8CFFC50-04ED-C7EE-14B5-8298E92AC228}"/>
                </a:ext>
              </a:extLst>
            </p:cNvPr>
            <p:cNvPicPr>
              <a:picLocks noChangeAspect="1"/>
            </p:cNvPicPr>
            <p:nvPr/>
          </p:nvPicPr>
          <p:blipFill rotWithShape="1">
            <a:blip r:embed="rId26"/>
            <a:srcRect t="5318" r="30150"/>
            <a:stretch/>
          </p:blipFill>
          <p:spPr>
            <a:xfrm>
              <a:off x="9199084" y="3134015"/>
              <a:ext cx="496878" cy="563973"/>
            </a:xfrm>
            <a:prstGeom prst="rect">
              <a:avLst/>
            </a:prstGeom>
          </p:spPr>
        </p:pic>
      </p:grpSp>
      <p:grpSp>
        <p:nvGrpSpPr>
          <p:cNvPr id="132" name="Group 131">
            <a:extLst>
              <a:ext uri="{FF2B5EF4-FFF2-40B4-BE49-F238E27FC236}">
                <a16:creationId xmlns:a16="http://schemas.microsoft.com/office/drawing/2014/main" id="{C56C64E1-36E3-CF64-D0B4-723EF9B48AC1}"/>
              </a:ext>
            </a:extLst>
          </p:cNvPr>
          <p:cNvGrpSpPr/>
          <p:nvPr/>
        </p:nvGrpSpPr>
        <p:grpSpPr>
          <a:xfrm>
            <a:off x="10612402" y="3081474"/>
            <a:ext cx="690863" cy="873918"/>
            <a:chOff x="10605672" y="4917369"/>
            <a:chExt cx="690863" cy="873918"/>
          </a:xfrm>
        </p:grpSpPr>
        <p:sp>
          <p:nvSpPr>
            <p:cNvPr id="133" name="Rectangle: Rounded Corners 132">
              <a:extLst>
                <a:ext uri="{FF2B5EF4-FFF2-40B4-BE49-F238E27FC236}">
                  <a16:creationId xmlns:a16="http://schemas.microsoft.com/office/drawing/2014/main" id="{8A2C8C88-C5B4-9F80-5D31-C34AE0BCDF76}"/>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TextBox 133">
              <a:extLst>
                <a:ext uri="{FF2B5EF4-FFF2-40B4-BE49-F238E27FC236}">
                  <a16:creationId xmlns:a16="http://schemas.microsoft.com/office/drawing/2014/main" id="{F95EEA06-E7D2-3BB5-0C18-E162082BEC3D}"/>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Scatter plot</a:t>
              </a:r>
            </a:p>
          </p:txBody>
        </p:sp>
        <p:pic>
          <p:nvPicPr>
            <p:cNvPr id="135" name="Picture 134">
              <a:extLst>
                <a:ext uri="{FF2B5EF4-FFF2-40B4-BE49-F238E27FC236}">
                  <a16:creationId xmlns:a16="http://schemas.microsoft.com/office/drawing/2014/main" id="{572C0E73-A9BA-0A31-D853-4F53607031E1}"/>
                </a:ext>
              </a:extLst>
            </p:cNvPr>
            <p:cNvPicPr>
              <a:picLocks noChangeAspect="1"/>
            </p:cNvPicPr>
            <p:nvPr/>
          </p:nvPicPr>
          <p:blipFill>
            <a:blip r:embed="rId27"/>
            <a:srcRect/>
            <a:stretch/>
          </p:blipFill>
          <p:spPr>
            <a:xfrm>
              <a:off x="10632700" y="5013508"/>
              <a:ext cx="634576" cy="525252"/>
            </a:xfrm>
            <a:prstGeom prst="rect">
              <a:avLst/>
            </a:prstGeom>
          </p:spPr>
        </p:pic>
      </p:grpSp>
      <p:grpSp>
        <p:nvGrpSpPr>
          <p:cNvPr id="136" name="Group 135">
            <a:extLst>
              <a:ext uri="{FF2B5EF4-FFF2-40B4-BE49-F238E27FC236}">
                <a16:creationId xmlns:a16="http://schemas.microsoft.com/office/drawing/2014/main" id="{42B0FAC2-CA89-7A2D-FEFB-490462450BC8}"/>
              </a:ext>
            </a:extLst>
          </p:cNvPr>
          <p:cNvGrpSpPr/>
          <p:nvPr/>
        </p:nvGrpSpPr>
        <p:grpSpPr>
          <a:xfrm>
            <a:off x="12040333" y="4865777"/>
            <a:ext cx="690863" cy="873918"/>
            <a:chOff x="8386035" y="3922789"/>
            <a:chExt cx="690863" cy="873918"/>
          </a:xfrm>
        </p:grpSpPr>
        <p:grpSp>
          <p:nvGrpSpPr>
            <p:cNvPr id="137" name="Group 136">
              <a:extLst>
                <a:ext uri="{FF2B5EF4-FFF2-40B4-BE49-F238E27FC236}">
                  <a16:creationId xmlns:a16="http://schemas.microsoft.com/office/drawing/2014/main" id="{B55C2AC0-9ABF-8199-599B-4C3B58824939}"/>
                </a:ext>
              </a:extLst>
            </p:cNvPr>
            <p:cNvGrpSpPr/>
            <p:nvPr/>
          </p:nvGrpSpPr>
          <p:grpSpPr>
            <a:xfrm>
              <a:off x="8386035" y="3922789"/>
              <a:ext cx="690863" cy="873918"/>
              <a:chOff x="10605672" y="4917369"/>
              <a:chExt cx="690863" cy="873918"/>
            </a:xfrm>
          </p:grpSpPr>
          <p:sp>
            <p:nvSpPr>
              <p:cNvPr id="139" name="Rectangle: Rounded Corners 138">
                <a:extLst>
                  <a:ext uri="{FF2B5EF4-FFF2-40B4-BE49-F238E27FC236}">
                    <a16:creationId xmlns:a16="http://schemas.microsoft.com/office/drawing/2014/main" id="{CA8DD5E6-410A-8AAF-C972-2AC5722116F2}"/>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TextBox 139">
                <a:extLst>
                  <a:ext uri="{FF2B5EF4-FFF2-40B4-BE49-F238E27FC236}">
                    <a16:creationId xmlns:a16="http://schemas.microsoft.com/office/drawing/2014/main" id="{6FA07FA2-6636-E96B-C775-8DB57044898B}"/>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Map</a:t>
                </a:r>
              </a:p>
            </p:txBody>
          </p:sp>
        </p:grpSp>
        <p:pic>
          <p:nvPicPr>
            <p:cNvPr id="138" name="Picture 137">
              <a:extLst>
                <a:ext uri="{FF2B5EF4-FFF2-40B4-BE49-F238E27FC236}">
                  <a16:creationId xmlns:a16="http://schemas.microsoft.com/office/drawing/2014/main" id="{7113705D-2D53-48E7-B29D-4105D0FDC698}"/>
                </a:ext>
              </a:extLst>
            </p:cNvPr>
            <p:cNvPicPr>
              <a:picLocks noChangeAspect="1"/>
            </p:cNvPicPr>
            <p:nvPr/>
          </p:nvPicPr>
          <p:blipFill rotWithShape="1">
            <a:blip r:embed="rId28"/>
            <a:srcRect l="9717" r="25077" b="21267"/>
            <a:stretch/>
          </p:blipFill>
          <p:spPr>
            <a:xfrm>
              <a:off x="8449728" y="3983197"/>
              <a:ext cx="563822" cy="562478"/>
            </a:xfrm>
            <a:prstGeom prst="rect">
              <a:avLst/>
            </a:prstGeom>
          </p:spPr>
        </p:pic>
      </p:grpSp>
      <p:grpSp>
        <p:nvGrpSpPr>
          <p:cNvPr id="141" name="Group 140">
            <a:extLst>
              <a:ext uri="{FF2B5EF4-FFF2-40B4-BE49-F238E27FC236}">
                <a16:creationId xmlns:a16="http://schemas.microsoft.com/office/drawing/2014/main" id="{44A2CAB0-8F3B-51B1-D66D-900B080D9B8A}"/>
              </a:ext>
            </a:extLst>
          </p:cNvPr>
          <p:cNvGrpSpPr/>
          <p:nvPr/>
        </p:nvGrpSpPr>
        <p:grpSpPr>
          <a:xfrm>
            <a:off x="11688784" y="3977316"/>
            <a:ext cx="1045022" cy="873918"/>
            <a:chOff x="7670877" y="4816477"/>
            <a:chExt cx="1045022" cy="873918"/>
          </a:xfrm>
        </p:grpSpPr>
        <p:grpSp>
          <p:nvGrpSpPr>
            <p:cNvPr id="142" name="Group 141">
              <a:extLst>
                <a:ext uri="{FF2B5EF4-FFF2-40B4-BE49-F238E27FC236}">
                  <a16:creationId xmlns:a16="http://schemas.microsoft.com/office/drawing/2014/main" id="{22AA0AEE-FCCC-94FC-DD4B-075A6D15C7BA}"/>
                </a:ext>
              </a:extLst>
            </p:cNvPr>
            <p:cNvGrpSpPr/>
            <p:nvPr/>
          </p:nvGrpSpPr>
          <p:grpSpPr>
            <a:xfrm>
              <a:off x="7670877" y="4816477"/>
              <a:ext cx="1045022" cy="873918"/>
              <a:chOff x="10605672" y="4917369"/>
              <a:chExt cx="1045022" cy="873918"/>
            </a:xfrm>
          </p:grpSpPr>
          <p:sp>
            <p:nvSpPr>
              <p:cNvPr id="144" name="Rectangle: Rounded Corners 143">
                <a:extLst>
                  <a:ext uri="{FF2B5EF4-FFF2-40B4-BE49-F238E27FC236}">
                    <a16:creationId xmlns:a16="http://schemas.microsoft.com/office/drawing/2014/main" id="{A72C0EB2-CEFC-2244-58FB-97EAABAEC744}"/>
                  </a:ext>
                </a:extLst>
              </p:cNvPr>
              <p:cNvSpPr/>
              <p:nvPr/>
            </p:nvSpPr>
            <p:spPr>
              <a:xfrm>
                <a:off x="10605672" y="4917369"/>
                <a:ext cx="1045022"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TextBox 144">
                <a:extLst>
                  <a:ext uri="{FF2B5EF4-FFF2-40B4-BE49-F238E27FC236}">
                    <a16:creationId xmlns:a16="http://schemas.microsoft.com/office/drawing/2014/main" id="{CFFE05BD-801D-8150-1C59-624AD0BC5FE5}"/>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Dashboard</a:t>
                </a:r>
              </a:p>
            </p:txBody>
          </p:sp>
        </p:grpSp>
        <p:pic>
          <p:nvPicPr>
            <p:cNvPr id="143" name="Picture 142">
              <a:extLst>
                <a:ext uri="{FF2B5EF4-FFF2-40B4-BE49-F238E27FC236}">
                  <a16:creationId xmlns:a16="http://schemas.microsoft.com/office/drawing/2014/main" id="{6709D678-BCA8-5098-A9E6-B106A0106075}"/>
                </a:ext>
              </a:extLst>
            </p:cNvPr>
            <p:cNvPicPr>
              <a:picLocks noChangeAspect="1"/>
            </p:cNvPicPr>
            <p:nvPr/>
          </p:nvPicPr>
          <p:blipFill>
            <a:blip r:embed="rId29"/>
            <a:stretch>
              <a:fillRect/>
            </a:stretch>
          </p:blipFill>
          <p:spPr>
            <a:xfrm>
              <a:off x="7719743" y="4875541"/>
              <a:ext cx="962638" cy="560144"/>
            </a:xfrm>
            <a:prstGeom prst="rect">
              <a:avLst/>
            </a:prstGeom>
          </p:spPr>
        </p:pic>
      </p:grpSp>
      <p:grpSp>
        <p:nvGrpSpPr>
          <p:cNvPr id="146" name="Group 145">
            <a:extLst>
              <a:ext uri="{FF2B5EF4-FFF2-40B4-BE49-F238E27FC236}">
                <a16:creationId xmlns:a16="http://schemas.microsoft.com/office/drawing/2014/main" id="{2FDB2DF2-75EE-4F1E-7CFC-5E3D60DBE6B4}"/>
              </a:ext>
            </a:extLst>
          </p:cNvPr>
          <p:cNvGrpSpPr/>
          <p:nvPr/>
        </p:nvGrpSpPr>
        <p:grpSpPr>
          <a:xfrm>
            <a:off x="10606835" y="3975811"/>
            <a:ext cx="1059339" cy="873918"/>
            <a:chOff x="8729418" y="4816475"/>
            <a:chExt cx="1059339" cy="873918"/>
          </a:xfrm>
        </p:grpSpPr>
        <p:grpSp>
          <p:nvGrpSpPr>
            <p:cNvPr id="148" name="Group 147">
              <a:extLst>
                <a:ext uri="{FF2B5EF4-FFF2-40B4-BE49-F238E27FC236}">
                  <a16:creationId xmlns:a16="http://schemas.microsoft.com/office/drawing/2014/main" id="{A8B944F0-160F-737A-C900-B1CE97B69612}"/>
                </a:ext>
              </a:extLst>
            </p:cNvPr>
            <p:cNvGrpSpPr/>
            <p:nvPr/>
          </p:nvGrpSpPr>
          <p:grpSpPr>
            <a:xfrm>
              <a:off x="8729418" y="4816475"/>
              <a:ext cx="1059339" cy="873918"/>
              <a:chOff x="10606705" y="4917369"/>
              <a:chExt cx="1059339" cy="873918"/>
            </a:xfrm>
          </p:grpSpPr>
          <p:sp>
            <p:nvSpPr>
              <p:cNvPr id="150" name="Rectangle: Rounded Corners 149">
                <a:extLst>
                  <a:ext uri="{FF2B5EF4-FFF2-40B4-BE49-F238E27FC236}">
                    <a16:creationId xmlns:a16="http://schemas.microsoft.com/office/drawing/2014/main" id="{E513497E-30B9-5805-12FF-79CE0A938DC9}"/>
                  </a:ext>
                </a:extLst>
              </p:cNvPr>
              <p:cNvSpPr/>
              <p:nvPr/>
            </p:nvSpPr>
            <p:spPr>
              <a:xfrm>
                <a:off x="10615367" y="4917369"/>
                <a:ext cx="1050677"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TextBox 150">
                <a:extLst>
                  <a:ext uri="{FF2B5EF4-FFF2-40B4-BE49-F238E27FC236}">
                    <a16:creationId xmlns:a16="http://schemas.microsoft.com/office/drawing/2014/main" id="{71FC1C8F-9C1E-6C60-3EBD-DB0B4D96D76C}"/>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Pivot Table</a:t>
                </a:r>
              </a:p>
            </p:txBody>
          </p:sp>
        </p:grpSp>
        <p:pic>
          <p:nvPicPr>
            <p:cNvPr id="149" name="Picture 148">
              <a:extLst>
                <a:ext uri="{FF2B5EF4-FFF2-40B4-BE49-F238E27FC236}">
                  <a16:creationId xmlns:a16="http://schemas.microsoft.com/office/drawing/2014/main" id="{B8EBB337-503B-267F-AB52-29062802B7B7}"/>
                </a:ext>
              </a:extLst>
            </p:cNvPr>
            <p:cNvPicPr>
              <a:picLocks noChangeAspect="1"/>
            </p:cNvPicPr>
            <p:nvPr/>
          </p:nvPicPr>
          <p:blipFill>
            <a:blip r:embed="rId21"/>
            <a:stretch>
              <a:fillRect/>
            </a:stretch>
          </p:blipFill>
          <p:spPr>
            <a:xfrm>
              <a:off x="8777251" y="4873288"/>
              <a:ext cx="960022" cy="637944"/>
            </a:xfrm>
            <a:prstGeom prst="rect">
              <a:avLst/>
            </a:prstGeom>
          </p:spPr>
        </p:pic>
      </p:grpSp>
      <p:pic>
        <p:nvPicPr>
          <p:cNvPr id="28" name="Picture 27">
            <a:extLst>
              <a:ext uri="{FF2B5EF4-FFF2-40B4-BE49-F238E27FC236}">
                <a16:creationId xmlns:a16="http://schemas.microsoft.com/office/drawing/2014/main" id="{58416096-C55D-4070-BBBC-68656C0884E8}"/>
              </a:ext>
            </a:extLst>
          </p:cNvPr>
          <p:cNvPicPr>
            <a:picLocks noChangeAspect="1"/>
          </p:cNvPicPr>
          <p:nvPr/>
        </p:nvPicPr>
        <p:blipFill rotWithShape="1">
          <a:blip r:embed="rId30"/>
          <a:srcRect t="199" b="199"/>
          <a:stretch/>
        </p:blipFill>
        <p:spPr>
          <a:xfrm>
            <a:off x="4210990" y="2989498"/>
            <a:ext cx="2366042" cy="965525"/>
          </a:xfrm>
          <a:prstGeom prst="rect">
            <a:avLst/>
          </a:prstGeom>
          <a:ln>
            <a:noFill/>
          </a:ln>
          <a:effectLst>
            <a:outerShdw blurRad="63500" algn="tl" rotWithShape="0">
              <a:srgbClr val="000000">
                <a:alpha val="70000"/>
              </a:srgbClr>
            </a:outerShdw>
          </a:effectLst>
        </p:spPr>
      </p:pic>
      <p:sp>
        <p:nvSpPr>
          <p:cNvPr id="231" name="TextBox 230">
            <a:extLst>
              <a:ext uri="{FF2B5EF4-FFF2-40B4-BE49-F238E27FC236}">
                <a16:creationId xmlns:a16="http://schemas.microsoft.com/office/drawing/2014/main" id="{EB98663C-5F2F-194C-ED60-5C2564B0FBB3}"/>
              </a:ext>
            </a:extLst>
          </p:cNvPr>
          <p:cNvSpPr txBox="1"/>
          <p:nvPr/>
        </p:nvSpPr>
        <p:spPr>
          <a:xfrm>
            <a:off x="2890200" y="4551574"/>
            <a:ext cx="3669647" cy="707886"/>
          </a:xfrm>
          <a:prstGeom prst="rect">
            <a:avLst/>
          </a:prstGeom>
          <a:solidFill>
            <a:schemeClr val="bg1"/>
          </a:solidFill>
          <a:ln>
            <a:solidFill>
              <a:srgbClr val="A6AEB4"/>
            </a:solidFill>
          </a:ln>
        </p:spPr>
        <p:txBody>
          <a:bodyPr wrap="square">
            <a:spAutoFit/>
          </a:bodyPr>
          <a:lstStyle/>
          <a:p>
            <a:r>
              <a:rPr lang="en-US" sz="800" b="0" dirty="0">
                <a:solidFill>
                  <a:srgbClr val="001080"/>
                </a:solidFill>
                <a:effectLst/>
                <a:highlight>
                  <a:srgbClr val="FFFFFF"/>
                </a:highlight>
                <a:latin typeface="IBM Plex Mono" panose="020B0509050203000203" pitchFamily="49" charset="0"/>
              </a:rPr>
              <a:t>a</a:t>
            </a:r>
            <a:r>
              <a:rPr lang="en-US" sz="800" b="0" dirty="0">
                <a:solidFill>
                  <a:srgbClr val="3B3B3B"/>
                </a:solidFill>
                <a:effectLst/>
                <a:highlight>
                  <a:srgbClr val="FFFFFF"/>
                </a:highlight>
                <a:latin typeface="IBM Plex Mono" panose="020B0509050203000203" pitchFamily="49" charset="0"/>
              </a:rPr>
              <a:t> </a:t>
            </a:r>
            <a:r>
              <a:rPr lang="en-US" sz="800" b="0" dirty="0">
                <a:solidFill>
                  <a:srgbClr val="000000"/>
                </a:solidFill>
                <a:effectLst/>
                <a:highlight>
                  <a:srgbClr val="FFFFFF"/>
                </a:highlight>
                <a:latin typeface="IBM Plex Mono" panose="020B0509050203000203" pitchFamily="49" charset="0"/>
              </a:rPr>
              <a:t>=</a:t>
            </a:r>
            <a:r>
              <a:rPr lang="en-US" sz="800" b="0" dirty="0">
                <a:solidFill>
                  <a:srgbClr val="3B3B3B"/>
                </a:solidFill>
                <a:effectLst/>
                <a:highlight>
                  <a:srgbClr val="FFFFFF"/>
                </a:highlight>
                <a:latin typeface="IBM Plex Mono" panose="020B0509050203000203" pitchFamily="49" charset="0"/>
              </a:rPr>
              <a:t> </a:t>
            </a:r>
            <a:r>
              <a:rPr lang="en-US" sz="800" b="0" dirty="0">
                <a:solidFill>
                  <a:srgbClr val="267F99"/>
                </a:solidFill>
                <a:effectLst/>
                <a:highlight>
                  <a:srgbClr val="FFFFFF"/>
                </a:highlight>
                <a:latin typeface="IBM Plex Mono" panose="020B0509050203000203" pitchFamily="49" charset="0"/>
              </a:rPr>
              <a:t>Parameter</a:t>
            </a:r>
            <a:r>
              <a:rPr lang="en-US" sz="800" b="0" dirty="0">
                <a:solidFill>
                  <a:srgbClr val="3B3B3B"/>
                </a:solidFill>
                <a:effectLst/>
                <a:highlight>
                  <a:srgbClr val="FFFFFF"/>
                </a:highlight>
                <a:latin typeface="IBM Plex Mono" panose="020B0509050203000203" pitchFamily="49" charset="0"/>
              </a:rPr>
              <a:t>(</a:t>
            </a:r>
            <a:r>
              <a:rPr lang="en-US" sz="800" b="0" dirty="0">
                <a:solidFill>
                  <a:srgbClr val="001080"/>
                </a:solidFill>
                <a:effectLst/>
                <a:highlight>
                  <a:srgbClr val="FFFFFF"/>
                </a:highlight>
                <a:latin typeface="IBM Plex Mono" panose="020B0509050203000203" pitchFamily="49" charset="0"/>
              </a:rPr>
              <a:t>m</a:t>
            </a:r>
            <a:r>
              <a:rPr lang="en-US" sz="800" b="0" dirty="0">
                <a:solidFill>
                  <a:srgbClr val="3B3B3B"/>
                </a:solidFill>
                <a:effectLst/>
                <a:highlight>
                  <a:srgbClr val="FFFFFF"/>
                </a:highlight>
                <a:latin typeface="IBM Plex Mono" panose="020B0509050203000203" pitchFamily="49" charset="0"/>
              </a:rPr>
              <a:t>, </a:t>
            </a:r>
            <a:r>
              <a:rPr lang="en-US" sz="800" b="0" dirty="0">
                <a:solidFill>
                  <a:srgbClr val="001080"/>
                </a:solidFill>
                <a:effectLst/>
                <a:highlight>
                  <a:srgbClr val="FFFFFF"/>
                </a:highlight>
                <a:latin typeface="IBM Plex Mono" panose="020B0509050203000203" pitchFamily="49" charset="0"/>
              </a:rPr>
              <a:t>name</a:t>
            </a:r>
            <a:r>
              <a:rPr lang="en-US" sz="800" b="0" dirty="0">
                <a:solidFill>
                  <a:srgbClr val="000000"/>
                </a:solidFill>
                <a:effectLst/>
                <a:highlight>
                  <a:srgbClr val="FFFFFF"/>
                </a:highlight>
                <a:latin typeface="IBM Plex Mono" panose="020B0509050203000203" pitchFamily="49" charset="0"/>
              </a:rPr>
              <a:t>=</a:t>
            </a:r>
            <a:r>
              <a:rPr lang="en-US" sz="800" b="0" dirty="0">
                <a:solidFill>
                  <a:srgbClr val="A31515"/>
                </a:solidFill>
                <a:effectLst/>
                <a:highlight>
                  <a:srgbClr val="FFFFFF"/>
                </a:highlight>
                <a:latin typeface="IBM Plex Mono" panose="020B0509050203000203" pitchFamily="49" charset="0"/>
              </a:rPr>
              <a:t>"a"</a:t>
            </a:r>
            <a:r>
              <a:rPr lang="en-US" sz="800" b="0" dirty="0">
                <a:solidFill>
                  <a:srgbClr val="3B3B3B"/>
                </a:solidFill>
                <a:effectLst/>
                <a:highlight>
                  <a:srgbClr val="FFFFFF"/>
                </a:highlight>
                <a:latin typeface="IBM Plex Mono" panose="020B0509050203000203" pitchFamily="49" charset="0"/>
              </a:rPr>
              <a:t>, </a:t>
            </a:r>
            <a:r>
              <a:rPr lang="en-US" sz="800" b="0" dirty="0">
                <a:solidFill>
                  <a:srgbClr val="001080"/>
                </a:solidFill>
                <a:effectLst/>
                <a:highlight>
                  <a:srgbClr val="FFFFFF"/>
                </a:highlight>
                <a:latin typeface="IBM Plex Mono" panose="020B0509050203000203" pitchFamily="49" charset="0"/>
              </a:rPr>
              <a:t>domain</a:t>
            </a:r>
            <a:r>
              <a:rPr lang="en-US" sz="800" b="0" dirty="0">
                <a:solidFill>
                  <a:srgbClr val="000000"/>
                </a:solidFill>
                <a:effectLst/>
                <a:highlight>
                  <a:srgbClr val="FFFFFF"/>
                </a:highlight>
                <a:latin typeface="IBM Plex Mono" panose="020B0509050203000203" pitchFamily="49" charset="0"/>
              </a:rPr>
              <a:t>=</a:t>
            </a:r>
            <a:r>
              <a:rPr lang="en-US" sz="800" b="0" dirty="0">
                <a:solidFill>
                  <a:srgbClr val="001080"/>
                </a:solidFill>
                <a:effectLst/>
                <a:highlight>
                  <a:srgbClr val="FFFFFF"/>
                </a:highlight>
                <a:latin typeface="IBM Plex Mono" panose="020B0509050203000203" pitchFamily="49" charset="0"/>
              </a:rPr>
              <a:t>i</a:t>
            </a:r>
            <a:r>
              <a:rPr lang="en-US" sz="800" b="0" dirty="0">
                <a:solidFill>
                  <a:srgbClr val="3B3B3B"/>
                </a:solidFill>
                <a:effectLst/>
                <a:highlight>
                  <a:srgbClr val="FFFFFF"/>
                </a:highlight>
                <a:latin typeface="IBM Plex Mono" panose="020B0509050203000203" pitchFamily="49" charset="0"/>
              </a:rPr>
              <a:t>, </a:t>
            </a:r>
            <a:r>
              <a:rPr lang="en-US" sz="800" b="0" dirty="0">
                <a:solidFill>
                  <a:srgbClr val="001080"/>
                </a:solidFill>
                <a:effectLst/>
                <a:highlight>
                  <a:srgbClr val="FFFFFF"/>
                </a:highlight>
                <a:latin typeface="IBM Plex Mono" panose="020B0509050203000203" pitchFamily="49" charset="0"/>
              </a:rPr>
              <a:t>records</a:t>
            </a:r>
            <a:r>
              <a:rPr lang="en-US" sz="800" b="0" dirty="0">
                <a:solidFill>
                  <a:srgbClr val="000000"/>
                </a:solidFill>
                <a:effectLst/>
                <a:highlight>
                  <a:srgbClr val="FFFFFF"/>
                </a:highlight>
                <a:latin typeface="IBM Plex Mono" panose="020B0509050203000203" pitchFamily="49" charset="0"/>
              </a:rPr>
              <a:t>=</a:t>
            </a:r>
            <a:r>
              <a:rPr lang="en-US" sz="800" b="0" dirty="0">
                <a:solidFill>
                  <a:srgbClr val="001080"/>
                </a:solidFill>
                <a:effectLst/>
                <a:highlight>
                  <a:srgbClr val="FFFFFF"/>
                </a:highlight>
                <a:latin typeface="IBM Plex Mono" panose="020B0509050203000203" pitchFamily="49" charset="0"/>
              </a:rPr>
              <a:t>capacities</a:t>
            </a:r>
            <a:r>
              <a:rPr lang="en-US" sz="800" b="0" dirty="0">
                <a:solidFill>
                  <a:srgbClr val="3B3B3B"/>
                </a:solidFill>
                <a:effectLst/>
                <a:highlight>
                  <a:srgbClr val="FFFFFF"/>
                </a:highlight>
                <a:latin typeface="IBM Plex Mono" panose="020B0509050203000203" pitchFamily="49" charset="0"/>
              </a:rPr>
              <a:t>, </a:t>
            </a:r>
          </a:p>
          <a:p>
            <a:r>
              <a:rPr lang="en-US" sz="800" dirty="0">
                <a:solidFill>
                  <a:srgbClr val="3B3B3B"/>
                </a:solidFill>
                <a:highlight>
                  <a:srgbClr val="FFFFFF"/>
                </a:highlight>
                <a:latin typeface="IBM Plex Mono" panose="020B0509050203000203" pitchFamily="49" charset="0"/>
              </a:rPr>
              <a:t>              </a:t>
            </a:r>
            <a:r>
              <a:rPr lang="en-US" sz="800" b="0" dirty="0">
                <a:solidFill>
                  <a:srgbClr val="001080"/>
                </a:solidFill>
                <a:effectLst/>
                <a:highlight>
                  <a:srgbClr val="FFFFFF"/>
                </a:highlight>
                <a:latin typeface="IBM Plex Mono" panose="020B0509050203000203" pitchFamily="49" charset="0"/>
              </a:rPr>
              <a:t>description</a:t>
            </a:r>
            <a:r>
              <a:rPr lang="en-US" sz="800" b="0" dirty="0">
                <a:solidFill>
                  <a:srgbClr val="000000"/>
                </a:solidFill>
                <a:effectLst/>
                <a:highlight>
                  <a:srgbClr val="FFFFFF"/>
                </a:highlight>
                <a:latin typeface="IBM Plex Mono" panose="020B0509050203000203" pitchFamily="49" charset="0"/>
              </a:rPr>
              <a:t>=</a:t>
            </a:r>
            <a:r>
              <a:rPr lang="en-US" sz="800" b="0" dirty="0">
                <a:solidFill>
                  <a:srgbClr val="A31515"/>
                </a:solidFill>
                <a:effectLst/>
                <a:highlight>
                  <a:srgbClr val="FFFFFF"/>
                </a:highlight>
                <a:latin typeface="IBM Plex Mono" panose="020B0509050203000203" pitchFamily="49" charset="0"/>
              </a:rPr>
              <a:t>"capacity“</a:t>
            </a:r>
            <a:r>
              <a:rPr lang="en-US" sz="800" dirty="0">
                <a:solidFill>
                  <a:srgbClr val="3B3B3B"/>
                </a:solidFill>
                <a:highlight>
                  <a:srgbClr val="FFFFFF"/>
                </a:highlight>
                <a:latin typeface="IBM Plex Mono" panose="020B0509050203000203" pitchFamily="49" charset="0"/>
              </a:rPr>
              <a:t>,</a:t>
            </a:r>
            <a:r>
              <a:rPr lang="en-US" sz="800" b="0" dirty="0">
                <a:solidFill>
                  <a:srgbClr val="A31515"/>
                </a:solidFill>
                <a:effectLst/>
                <a:highlight>
                  <a:srgbClr val="FFFFFF"/>
                </a:highlight>
                <a:latin typeface="IBM Plex Mono" panose="020B0509050203000203" pitchFamily="49" charset="0"/>
              </a:rPr>
              <a:t> </a:t>
            </a:r>
            <a:r>
              <a:rPr lang="en-US" sz="800" dirty="0">
                <a:solidFill>
                  <a:srgbClr val="001080"/>
                </a:solidFill>
                <a:highlight>
                  <a:srgbClr val="FFFFFF"/>
                </a:highlight>
                <a:latin typeface="IBM Plex Mono" panose="020B0509050203000203" pitchFamily="49" charset="0"/>
              </a:rPr>
              <a:t>is_miro_input</a:t>
            </a:r>
            <a:r>
              <a:rPr lang="en-US" sz="800" dirty="0">
                <a:solidFill>
                  <a:srgbClr val="3B3B3B"/>
                </a:solidFill>
                <a:highlight>
                  <a:srgbClr val="FFFFFF"/>
                </a:highlight>
                <a:latin typeface="IBM Plex Mono" panose="020B0509050203000203" pitchFamily="49" charset="0"/>
              </a:rPr>
              <a:t>=</a:t>
            </a:r>
            <a:r>
              <a:rPr lang="en-US" sz="800" dirty="0">
                <a:solidFill>
                  <a:srgbClr val="001080"/>
                </a:solidFill>
                <a:highlight>
                  <a:srgbClr val="FFFFFF"/>
                </a:highlight>
                <a:latin typeface="IBM Plex Mono" panose="020B0509050203000203" pitchFamily="49" charset="0"/>
              </a:rPr>
              <a:t>True</a:t>
            </a:r>
            <a:r>
              <a:rPr lang="en-US" sz="800" b="0" dirty="0">
                <a:solidFill>
                  <a:srgbClr val="3B3B3B"/>
                </a:solidFill>
                <a:effectLst/>
                <a:highlight>
                  <a:srgbClr val="FFFFFF"/>
                </a:highlight>
                <a:latin typeface="IBM Plex Mono" panose="020B0509050203000203" pitchFamily="49" charset="0"/>
              </a:rPr>
              <a:t>)</a:t>
            </a:r>
          </a:p>
          <a:p>
            <a:r>
              <a:rPr lang="en-US" sz="800" b="0" dirty="0">
                <a:solidFill>
                  <a:srgbClr val="001080"/>
                </a:solidFill>
                <a:effectLst/>
                <a:highlight>
                  <a:srgbClr val="FFFFFF"/>
                </a:highlight>
                <a:latin typeface="IBM Plex Mono" panose="020B0509050203000203" pitchFamily="49" charset="0"/>
              </a:rPr>
              <a:t>x</a:t>
            </a:r>
            <a:r>
              <a:rPr lang="en-US" sz="800" b="0" dirty="0">
                <a:solidFill>
                  <a:srgbClr val="3B3B3B"/>
                </a:solidFill>
                <a:effectLst/>
                <a:highlight>
                  <a:srgbClr val="FFFFFF"/>
                </a:highlight>
                <a:latin typeface="IBM Plex Mono" panose="020B0509050203000203" pitchFamily="49" charset="0"/>
              </a:rPr>
              <a:t> </a:t>
            </a:r>
            <a:r>
              <a:rPr lang="en-US" sz="800" b="0" dirty="0">
                <a:solidFill>
                  <a:srgbClr val="000000"/>
                </a:solidFill>
                <a:effectLst/>
                <a:highlight>
                  <a:srgbClr val="FFFFFF"/>
                </a:highlight>
                <a:latin typeface="IBM Plex Mono" panose="020B0509050203000203" pitchFamily="49" charset="0"/>
              </a:rPr>
              <a:t>=</a:t>
            </a:r>
            <a:r>
              <a:rPr lang="en-US" sz="800" b="0" dirty="0">
                <a:solidFill>
                  <a:srgbClr val="3B3B3B"/>
                </a:solidFill>
                <a:effectLst/>
                <a:highlight>
                  <a:srgbClr val="FFFFFF"/>
                </a:highlight>
                <a:latin typeface="IBM Plex Mono" panose="020B0509050203000203" pitchFamily="49" charset="0"/>
              </a:rPr>
              <a:t> </a:t>
            </a:r>
            <a:r>
              <a:rPr lang="en-US" sz="800" b="0" dirty="0">
                <a:solidFill>
                  <a:srgbClr val="267F99"/>
                </a:solidFill>
                <a:effectLst/>
                <a:highlight>
                  <a:srgbClr val="FFFFFF"/>
                </a:highlight>
                <a:latin typeface="IBM Plex Mono" panose="020B0509050203000203" pitchFamily="49" charset="0"/>
              </a:rPr>
              <a:t>Variable</a:t>
            </a:r>
            <a:r>
              <a:rPr lang="en-US" sz="800" b="0" dirty="0">
                <a:solidFill>
                  <a:srgbClr val="3B3B3B"/>
                </a:solidFill>
                <a:effectLst/>
                <a:highlight>
                  <a:srgbClr val="FFFFFF"/>
                </a:highlight>
                <a:latin typeface="IBM Plex Mono" panose="020B0509050203000203" pitchFamily="49" charset="0"/>
              </a:rPr>
              <a:t>(</a:t>
            </a:r>
            <a:r>
              <a:rPr lang="en-US" sz="800" b="0" dirty="0">
                <a:solidFill>
                  <a:srgbClr val="001080"/>
                </a:solidFill>
                <a:effectLst/>
                <a:highlight>
                  <a:srgbClr val="FFFFFF"/>
                </a:highlight>
                <a:latin typeface="IBM Plex Mono" panose="020B0509050203000203" pitchFamily="49" charset="0"/>
              </a:rPr>
              <a:t>m</a:t>
            </a:r>
            <a:r>
              <a:rPr lang="en-US" sz="800" b="0" dirty="0">
                <a:solidFill>
                  <a:srgbClr val="3B3B3B"/>
                </a:solidFill>
                <a:effectLst/>
                <a:highlight>
                  <a:srgbClr val="FFFFFF"/>
                </a:highlight>
                <a:latin typeface="IBM Plex Mono" panose="020B0509050203000203" pitchFamily="49" charset="0"/>
              </a:rPr>
              <a:t>, </a:t>
            </a:r>
            <a:r>
              <a:rPr lang="en-US" sz="800" b="0" dirty="0">
                <a:solidFill>
                  <a:srgbClr val="001080"/>
                </a:solidFill>
                <a:effectLst/>
                <a:highlight>
                  <a:srgbClr val="FFFFFF"/>
                </a:highlight>
                <a:latin typeface="IBM Plex Mono" panose="020B0509050203000203" pitchFamily="49" charset="0"/>
              </a:rPr>
              <a:t>name</a:t>
            </a:r>
            <a:r>
              <a:rPr lang="en-US" sz="800" b="0" dirty="0">
                <a:solidFill>
                  <a:srgbClr val="000000"/>
                </a:solidFill>
                <a:effectLst/>
                <a:highlight>
                  <a:srgbClr val="FFFFFF"/>
                </a:highlight>
                <a:latin typeface="IBM Plex Mono" panose="020B0509050203000203" pitchFamily="49" charset="0"/>
              </a:rPr>
              <a:t>=</a:t>
            </a:r>
            <a:r>
              <a:rPr lang="en-US" sz="800" b="0" dirty="0">
                <a:solidFill>
                  <a:srgbClr val="A31515"/>
                </a:solidFill>
                <a:effectLst/>
                <a:highlight>
                  <a:srgbClr val="FFFFFF"/>
                </a:highlight>
                <a:latin typeface="IBM Plex Mono" panose="020B0509050203000203" pitchFamily="49" charset="0"/>
              </a:rPr>
              <a:t>"x"</a:t>
            </a:r>
            <a:r>
              <a:rPr lang="en-US" sz="800" b="0" dirty="0">
                <a:solidFill>
                  <a:srgbClr val="3B3B3B"/>
                </a:solidFill>
                <a:effectLst/>
                <a:highlight>
                  <a:srgbClr val="FFFFFF"/>
                </a:highlight>
                <a:latin typeface="IBM Plex Mono" panose="020B0509050203000203" pitchFamily="49" charset="0"/>
              </a:rPr>
              <a:t>, </a:t>
            </a:r>
            <a:r>
              <a:rPr lang="en-US" sz="800" b="0" dirty="0">
                <a:solidFill>
                  <a:srgbClr val="001080"/>
                </a:solidFill>
                <a:effectLst/>
                <a:highlight>
                  <a:srgbClr val="FFFFFF"/>
                </a:highlight>
                <a:latin typeface="IBM Plex Mono" panose="020B0509050203000203" pitchFamily="49" charset="0"/>
              </a:rPr>
              <a:t>domain</a:t>
            </a:r>
            <a:r>
              <a:rPr lang="en-US" sz="800" b="0" dirty="0">
                <a:solidFill>
                  <a:srgbClr val="000000"/>
                </a:solidFill>
                <a:effectLst/>
                <a:highlight>
                  <a:srgbClr val="FFFFFF"/>
                </a:highlight>
                <a:latin typeface="IBM Plex Mono" panose="020B0509050203000203" pitchFamily="49" charset="0"/>
              </a:rPr>
              <a:t>=</a:t>
            </a:r>
            <a:r>
              <a:rPr lang="en-US" sz="800" b="0" dirty="0">
                <a:solidFill>
                  <a:srgbClr val="3B3B3B"/>
                </a:solidFill>
                <a:effectLst/>
                <a:highlight>
                  <a:srgbClr val="FFFFFF"/>
                </a:highlight>
                <a:latin typeface="IBM Plex Mono" panose="020B0509050203000203" pitchFamily="49" charset="0"/>
              </a:rPr>
              <a:t>[</a:t>
            </a:r>
            <a:r>
              <a:rPr lang="en-US" sz="800" b="0" dirty="0">
                <a:solidFill>
                  <a:srgbClr val="001080"/>
                </a:solidFill>
                <a:effectLst/>
                <a:highlight>
                  <a:srgbClr val="FFFFFF"/>
                </a:highlight>
                <a:latin typeface="IBM Plex Mono" panose="020B0509050203000203" pitchFamily="49" charset="0"/>
              </a:rPr>
              <a:t>i</a:t>
            </a:r>
            <a:r>
              <a:rPr lang="en-US" sz="800" b="0" dirty="0">
                <a:solidFill>
                  <a:srgbClr val="3B3B3B"/>
                </a:solidFill>
                <a:effectLst/>
                <a:highlight>
                  <a:srgbClr val="FFFFFF"/>
                </a:highlight>
                <a:latin typeface="IBM Plex Mono" panose="020B0509050203000203" pitchFamily="49" charset="0"/>
              </a:rPr>
              <a:t>, </a:t>
            </a:r>
            <a:r>
              <a:rPr lang="en-US" sz="800" b="0" dirty="0">
                <a:solidFill>
                  <a:srgbClr val="001080"/>
                </a:solidFill>
                <a:effectLst/>
                <a:highlight>
                  <a:srgbClr val="FFFFFF"/>
                </a:highlight>
                <a:latin typeface="IBM Plex Mono" panose="020B0509050203000203" pitchFamily="49" charset="0"/>
              </a:rPr>
              <a:t>j</a:t>
            </a:r>
            <a:r>
              <a:rPr lang="en-US" sz="800" b="0" dirty="0">
                <a:solidFill>
                  <a:srgbClr val="3B3B3B"/>
                </a:solidFill>
                <a:effectLst/>
                <a:highlight>
                  <a:srgbClr val="FFFFFF"/>
                </a:highlight>
                <a:latin typeface="IBM Plex Mono" panose="020B0509050203000203" pitchFamily="49" charset="0"/>
              </a:rPr>
              <a:t>], </a:t>
            </a:r>
            <a:r>
              <a:rPr lang="en-US" sz="800" b="0" dirty="0">
                <a:solidFill>
                  <a:srgbClr val="001080"/>
                </a:solidFill>
                <a:effectLst/>
                <a:highlight>
                  <a:srgbClr val="FFFFFF"/>
                </a:highlight>
                <a:latin typeface="IBM Plex Mono" panose="020B0509050203000203" pitchFamily="49" charset="0"/>
              </a:rPr>
              <a:t>type</a:t>
            </a:r>
            <a:r>
              <a:rPr lang="en-US" sz="800" b="0" dirty="0">
                <a:solidFill>
                  <a:srgbClr val="000000"/>
                </a:solidFill>
                <a:effectLst/>
                <a:highlight>
                  <a:srgbClr val="FFFFFF"/>
                </a:highlight>
                <a:latin typeface="IBM Plex Mono" panose="020B0509050203000203" pitchFamily="49" charset="0"/>
              </a:rPr>
              <a:t>=</a:t>
            </a:r>
            <a:r>
              <a:rPr lang="en-US" sz="800" b="0" dirty="0">
                <a:solidFill>
                  <a:srgbClr val="A31515"/>
                </a:solidFill>
                <a:effectLst/>
                <a:highlight>
                  <a:srgbClr val="FFFFFF"/>
                </a:highlight>
                <a:latin typeface="IBM Plex Mono" panose="020B0509050203000203" pitchFamily="49" charset="0"/>
              </a:rPr>
              <a:t>"Positive"</a:t>
            </a:r>
            <a:r>
              <a:rPr lang="en-US" sz="800" b="0" dirty="0">
                <a:solidFill>
                  <a:srgbClr val="3B3B3B"/>
                </a:solidFill>
                <a:effectLst/>
                <a:highlight>
                  <a:srgbClr val="FFFFFF"/>
                </a:highlight>
                <a:latin typeface="IBM Plex Mono" panose="020B0509050203000203" pitchFamily="49" charset="0"/>
              </a:rPr>
              <a:t>, </a:t>
            </a:r>
          </a:p>
          <a:p>
            <a:r>
              <a:rPr lang="en-US" sz="800" dirty="0">
                <a:solidFill>
                  <a:srgbClr val="3B3B3B"/>
                </a:solidFill>
                <a:highlight>
                  <a:srgbClr val="FFFFFF"/>
                </a:highlight>
                <a:latin typeface="IBM Plex Mono" panose="020B0509050203000203" pitchFamily="49" charset="0"/>
              </a:rPr>
              <a:t>             </a:t>
            </a:r>
            <a:r>
              <a:rPr lang="en-US" sz="800" b="0" dirty="0">
                <a:solidFill>
                  <a:srgbClr val="001080"/>
                </a:solidFill>
                <a:effectLst/>
                <a:highlight>
                  <a:srgbClr val="FFFFFF"/>
                </a:highlight>
                <a:latin typeface="IBM Plex Mono" panose="020B0509050203000203" pitchFamily="49" charset="0"/>
              </a:rPr>
              <a:t>description</a:t>
            </a:r>
            <a:r>
              <a:rPr lang="en-US" sz="800" b="0" dirty="0">
                <a:solidFill>
                  <a:srgbClr val="000000"/>
                </a:solidFill>
                <a:effectLst/>
                <a:highlight>
                  <a:srgbClr val="FFFFFF"/>
                </a:highlight>
                <a:latin typeface="IBM Plex Mono" panose="020B0509050203000203" pitchFamily="49" charset="0"/>
              </a:rPr>
              <a:t>=</a:t>
            </a:r>
            <a:r>
              <a:rPr lang="en-US" sz="800" b="0" dirty="0">
                <a:solidFill>
                  <a:srgbClr val="A31515"/>
                </a:solidFill>
                <a:effectLst/>
                <a:highlight>
                  <a:srgbClr val="FFFFFF"/>
                </a:highlight>
                <a:latin typeface="IBM Plex Mono" panose="020B0509050203000203" pitchFamily="49" charset="0"/>
              </a:rPr>
              <a:t>"shipment quantities in cases"</a:t>
            </a:r>
            <a:r>
              <a:rPr lang="en-US" sz="800" dirty="0">
                <a:solidFill>
                  <a:srgbClr val="3B3B3B"/>
                </a:solidFill>
                <a:highlight>
                  <a:srgbClr val="FFFFFF"/>
                </a:highlight>
                <a:latin typeface="IBM Plex Mono" panose="020B0509050203000203" pitchFamily="49" charset="0"/>
              </a:rPr>
              <a:t>,</a:t>
            </a:r>
            <a:r>
              <a:rPr lang="en-US" sz="800" b="0" dirty="0">
                <a:solidFill>
                  <a:srgbClr val="A31515"/>
                </a:solidFill>
                <a:effectLst/>
                <a:highlight>
                  <a:srgbClr val="FFFFFF"/>
                </a:highlight>
                <a:latin typeface="IBM Plex Mono" panose="020B0509050203000203" pitchFamily="49" charset="0"/>
              </a:rPr>
              <a:t> </a:t>
            </a:r>
          </a:p>
          <a:p>
            <a:r>
              <a:rPr lang="en-US" sz="800" dirty="0">
                <a:solidFill>
                  <a:srgbClr val="A31515"/>
                </a:solidFill>
                <a:highlight>
                  <a:srgbClr val="FFFFFF"/>
                </a:highlight>
                <a:latin typeface="IBM Plex Mono" panose="020B0509050203000203" pitchFamily="49" charset="0"/>
              </a:rPr>
              <a:t>             </a:t>
            </a:r>
            <a:r>
              <a:rPr lang="en-US" sz="800" dirty="0">
                <a:solidFill>
                  <a:srgbClr val="001080"/>
                </a:solidFill>
                <a:highlight>
                  <a:srgbClr val="FFFFFF"/>
                </a:highlight>
                <a:latin typeface="IBM Plex Mono" panose="020B0509050203000203" pitchFamily="49" charset="0"/>
              </a:rPr>
              <a:t>is_miro_output</a:t>
            </a:r>
            <a:r>
              <a:rPr lang="en-US" sz="800" dirty="0">
                <a:solidFill>
                  <a:srgbClr val="3B3B3B"/>
                </a:solidFill>
                <a:highlight>
                  <a:srgbClr val="FFFFFF"/>
                </a:highlight>
                <a:latin typeface="IBM Plex Mono" panose="020B0509050203000203" pitchFamily="49" charset="0"/>
              </a:rPr>
              <a:t>=</a:t>
            </a:r>
            <a:r>
              <a:rPr lang="en-US" sz="800" dirty="0">
                <a:solidFill>
                  <a:srgbClr val="001080"/>
                </a:solidFill>
                <a:highlight>
                  <a:srgbClr val="FFFFFF"/>
                </a:highlight>
                <a:latin typeface="IBM Plex Mono" panose="020B0509050203000203" pitchFamily="49" charset="0"/>
              </a:rPr>
              <a:t>True</a:t>
            </a:r>
            <a:r>
              <a:rPr lang="en-US" sz="800" b="0" dirty="0">
                <a:solidFill>
                  <a:srgbClr val="3B3B3B"/>
                </a:solidFill>
                <a:effectLst/>
                <a:highlight>
                  <a:srgbClr val="FFFFFF"/>
                </a:highlight>
                <a:latin typeface="IBM Plex Mono" panose="020B0509050203000203" pitchFamily="49" charset="0"/>
              </a:rPr>
              <a:t>)</a:t>
            </a:r>
          </a:p>
        </p:txBody>
      </p:sp>
      <p:sp>
        <p:nvSpPr>
          <p:cNvPr id="233" name="Rectangle 232">
            <a:extLst>
              <a:ext uri="{FF2B5EF4-FFF2-40B4-BE49-F238E27FC236}">
                <a16:creationId xmlns:a16="http://schemas.microsoft.com/office/drawing/2014/main" id="{A61C3D02-7A47-74DF-A615-754EE29D06AF}"/>
              </a:ext>
            </a:extLst>
          </p:cNvPr>
          <p:cNvSpPr/>
          <p:nvPr/>
        </p:nvSpPr>
        <p:spPr>
          <a:xfrm>
            <a:off x="2813629" y="3978606"/>
            <a:ext cx="3706524" cy="577081"/>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In GAMSPy, symbols that are annotated with </a:t>
            </a:r>
            <a:r>
              <a:rPr lang="en-US" sz="1050" dirty="0">
                <a:solidFill>
                  <a:srgbClr val="494D55"/>
                </a:solidFill>
                <a:latin typeface="IBM Plex Mono" panose="020B0509050203000203" pitchFamily="49" charset="0"/>
              </a:rPr>
              <a:t>is_miro_input=TRUE </a:t>
            </a:r>
            <a:r>
              <a:rPr lang="en-US" sz="1050" dirty="0">
                <a:solidFill>
                  <a:srgbClr val="494D55"/>
                </a:solidFill>
                <a:latin typeface="IBM Plex Sans" panose="020B0503050203000203" pitchFamily="34" charset="0"/>
              </a:rPr>
              <a:t>/ </a:t>
            </a:r>
            <a:r>
              <a:rPr lang="en-US" sz="1050" dirty="0">
                <a:solidFill>
                  <a:srgbClr val="494D55"/>
                </a:solidFill>
                <a:latin typeface="IBM Plex Mono" panose="020B0509050203000203" pitchFamily="49" charset="0"/>
              </a:rPr>
              <a:t>is_miro_output=TRUE</a:t>
            </a:r>
            <a:r>
              <a:rPr lang="en-US" sz="1050" dirty="0">
                <a:solidFill>
                  <a:srgbClr val="494D55"/>
                </a:solidFill>
                <a:latin typeface="IBM Plex Sans" panose="020B0503050203000203" pitchFamily="34" charset="0"/>
              </a:rPr>
              <a:t> are displayed in MIRO .  </a:t>
            </a:r>
          </a:p>
        </p:txBody>
      </p:sp>
      <p:sp>
        <p:nvSpPr>
          <p:cNvPr id="227" name="TextBox 226">
            <a:extLst>
              <a:ext uri="{FF2B5EF4-FFF2-40B4-BE49-F238E27FC236}">
                <a16:creationId xmlns:a16="http://schemas.microsoft.com/office/drawing/2014/main" id="{2480D896-9126-3C51-0F99-F86611C8B65D}"/>
              </a:ext>
            </a:extLst>
          </p:cNvPr>
          <p:cNvSpPr txBox="1"/>
          <p:nvPr/>
        </p:nvSpPr>
        <p:spPr>
          <a:xfrm>
            <a:off x="3866563" y="5213574"/>
            <a:ext cx="2713095" cy="338554"/>
          </a:xfrm>
          <a:prstGeom prst="rect">
            <a:avLst/>
          </a:prstGeom>
          <a:solidFill>
            <a:srgbClr val="1F1F1F"/>
          </a:solidFill>
        </p:spPr>
        <p:txBody>
          <a:bodyPr wrap="square">
            <a:spAutoFit/>
          </a:bodyPr>
          <a:lstStyle/>
          <a:p>
            <a:r>
              <a:rPr lang="en-US" sz="800" dirty="0">
                <a:solidFill>
                  <a:srgbClr val="CCCCCC"/>
                </a:solidFill>
                <a:highlight>
                  <a:srgbClr val="1F1F1F"/>
                </a:highlight>
                <a:latin typeface="IBM Plex Mono" panose="020B0509050203000203" pitchFamily="49" charset="0"/>
              </a:rPr>
              <a:t>&gt; gamspy run miro --model &lt;path_to_model&gt; --path &lt;path_to_MIRO_installation</a:t>
            </a:r>
            <a:r>
              <a:rPr lang="en-US" sz="800" b="0" dirty="0">
                <a:solidFill>
                  <a:srgbClr val="D4D4D4"/>
                </a:solidFill>
                <a:effectLst/>
                <a:highlight>
                  <a:srgbClr val="1F1F1F"/>
                </a:highlight>
                <a:latin typeface="IBM Plex Mono" panose="020B0509050203000203" pitchFamily="49" charset="0"/>
              </a:rPr>
              <a:t>&gt;</a:t>
            </a:r>
            <a:endParaRPr lang="en-US" sz="800" b="0" dirty="0">
              <a:solidFill>
                <a:srgbClr val="CCCCCC"/>
              </a:solidFill>
              <a:effectLst/>
              <a:highlight>
                <a:srgbClr val="1F1F1F"/>
              </a:highlight>
              <a:latin typeface="IBM Plex Mono" panose="020B0509050203000203" pitchFamily="49" charset="0"/>
            </a:endParaRPr>
          </a:p>
        </p:txBody>
      </p:sp>
      <p:sp>
        <p:nvSpPr>
          <p:cNvPr id="239" name="TextBox 238">
            <a:extLst>
              <a:ext uri="{FF2B5EF4-FFF2-40B4-BE49-F238E27FC236}">
                <a16:creationId xmlns:a16="http://schemas.microsoft.com/office/drawing/2014/main" id="{75D91A3E-434D-6152-0A6A-11275DCAD7AB}"/>
              </a:ext>
            </a:extLst>
          </p:cNvPr>
          <p:cNvSpPr txBox="1"/>
          <p:nvPr/>
        </p:nvSpPr>
        <p:spPr>
          <a:xfrm>
            <a:off x="4217116" y="7241767"/>
            <a:ext cx="2341535" cy="461665"/>
          </a:xfrm>
          <a:prstGeom prst="rect">
            <a:avLst/>
          </a:prstGeom>
          <a:solidFill>
            <a:srgbClr val="1F1F1F"/>
          </a:solidFill>
        </p:spPr>
        <p:txBody>
          <a:bodyPr wrap="square">
            <a:spAutoFit/>
          </a:bodyPr>
          <a:lstStyle/>
          <a:p>
            <a:r>
              <a:rPr lang="en-US" sz="800" dirty="0">
                <a:solidFill>
                  <a:srgbClr val="CCCCCC"/>
                </a:solidFill>
                <a:highlight>
                  <a:srgbClr val="1F1F1F"/>
                </a:highlight>
                <a:latin typeface="IBM Plex Mono" panose="020B0509050203000203" pitchFamily="49" charset="0"/>
              </a:rPr>
              <a:t>&gt; gamspy run miro --mode=“deploy” </a:t>
            </a:r>
            <a:br>
              <a:rPr lang="en-US" sz="800" dirty="0">
                <a:solidFill>
                  <a:srgbClr val="CCCCCC"/>
                </a:solidFill>
                <a:highlight>
                  <a:srgbClr val="1F1F1F"/>
                </a:highlight>
                <a:latin typeface="IBM Plex Mono" panose="020B0509050203000203" pitchFamily="49" charset="0"/>
              </a:rPr>
            </a:br>
            <a:r>
              <a:rPr lang="en-US" sz="800" dirty="0">
                <a:solidFill>
                  <a:srgbClr val="CCCCCC"/>
                </a:solidFill>
                <a:highlight>
                  <a:srgbClr val="1F1F1F"/>
                </a:highlight>
                <a:latin typeface="IBM Plex Mono" panose="020B0509050203000203" pitchFamily="49" charset="0"/>
              </a:rPr>
              <a:t>--model &lt;path_to_model&gt; --path &lt;path_to_MIRO_installation</a:t>
            </a:r>
            <a:r>
              <a:rPr lang="en-US" sz="800" b="0" dirty="0">
                <a:solidFill>
                  <a:srgbClr val="D4D4D4"/>
                </a:solidFill>
                <a:effectLst/>
                <a:highlight>
                  <a:srgbClr val="1F1F1F"/>
                </a:highlight>
                <a:latin typeface="IBM Plex Mono" panose="020B0509050203000203" pitchFamily="49" charset="0"/>
              </a:rPr>
              <a:t>&gt;</a:t>
            </a:r>
            <a:endParaRPr lang="en-US" sz="800" b="0" dirty="0">
              <a:solidFill>
                <a:srgbClr val="CCCCCC"/>
              </a:solidFill>
              <a:effectLst/>
              <a:highlight>
                <a:srgbClr val="1F1F1F"/>
              </a:highlight>
              <a:latin typeface="IBM Plex Mono" panose="020B0509050203000203" pitchFamily="49" charset="0"/>
            </a:endParaRPr>
          </a:p>
        </p:txBody>
      </p:sp>
    </p:spTree>
    <p:extLst>
      <p:ext uri="{BB962C8B-B14F-4D97-AF65-F5344CB8AC3E}">
        <p14:creationId xmlns:p14="http://schemas.microsoft.com/office/powerpoint/2010/main" val="2009860667"/>
      </p:ext>
    </p:extLst>
  </p:cSld>
  <p:clrMapOvr>
    <a:masterClrMapping/>
  </p:clrMapOvr>
  <mc:AlternateContent xmlns:mc="http://schemas.openxmlformats.org/markup-compatibility/2006" xmlns:p14="http://schemas.microsoft.com/office/powerpoint/2010/main">
    <mc:Choice Requires="p14">
      <p:transition spd="slow" p14:dur="2000" advTm="166085"/>
    </mc:Choice>
    <mc:Fallback xmlns="">
      <p:transition spd="slow" advTm="166085"/>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 name="Graphic 91">
            <a:extLst>
              <a:ext uri="{FF2B5EF4-FFF2-40B4-BE49-F238E27FC236}">
                <a16:creationId xmlns:a16="http://schemas.microsoft.com/office/drawing/2014/main" id="{3A7F2BE2-8C6D-4D1E-8F51-5D5AC780EED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8749949" y="1291808"/>
            <a:ext cx="3374288" cy="1993929"/>
          </a:xfrm>
          <a:prstGeom prst="rect">
            <a:avLst/>
          </a:prstGeom>
        </p:spPr>
      </p:pic>
      <p:grpSp>
        <p:nvGrpSpPr>
          <p:cNvPr id="18" name="Group 17">
            <a:extLst>
              <a:ext uri="{FF2B5EF4-FFF2-40B4-BE49-F238E27FC236}">
                <a16:creationId xmlns:a16="http://schemas.microsoft.com/office/drawing/2014/main" id="{332B0451-FD48-411B-B1D4-FE6A304BA3E0}"/>
              </a:ext>
            </a:extLst>
          </p:cNvPr>
          <p:cNvGrpSpPr/>
          <p:nvPr/>
        </p:nvGrpSpPr>
        <p:grpSpPr>
          <a:xfrm>
            <a:off x="5376015" y="3484099"/>
            <a:ext cx="3850655" cy="2353506"/>
            <a:chOff x="5376015" y="5305998"/>
            <a:chExt cx="3850655" cy="2353506"/>
          </a:xfrm>
        </p:grpSpPr>
        <p:pic>
          <p:nvPicPr>
            <p:cNvPr id="16" name="Graphic 15">
              <a:extLst>
                <a:ext uri="{FF2B5EF4-FFF2-40B4-BE49-F238E27FC236}">
                  <a16:creationId xmlns:a16="http://schemas.microsoft.com/office/drawing/2014/main" id="{78FBD09C-28C1-497F-95AC-2CFB405E02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5376015" y="5305998"/>
              <a:ext cx="3850655" cy="2275423"/>
            </a:xfrm>
            <a:prstGeom prst="rect">
              <a:avLst/>
            </a:prstGeom>
          </p:spPr>
        </p:pic>
        <p:pic>
          <p:nvPicPr>
            <p:cNvPr id="90" name="Picture 89">
              <a:extLst>
                <a:ext uri="{FF2B5EF4-FFF2-40B4-BE49-F238E27FC236}">
                  <a16:creationId xmlns:a16="http://schemas.microsoft.com/office/drawing/2014/main" id="{79842859-2597-4D4A-8E3A-E204F2AAA3E6}"/>
                </a:ext>
              </a:extLst>
            </p:cNvPr>
            <p:cNvPicPr>
              <a:picLocks noChangeAspect="1"/>
            </p:cNvPicPr>
            <p:nvPr/>
          </p:nvPicPr>
          <p:blipFill rotWithShape="1">
            <a:blip r:embed="rId5"/>
            <a:srcRect l="7300" t="37668" r="6451" b="18359"/>
            <a:stretch/>
          </p:blipFill>
          <p:spPr>
            <a:xfrm>
              <a:off x="5977405" y="6663850"/>
              <a:ext cx="1467828" cy="995654"/>
            </a:xfrm>
            <a:prstGeom prst="rect">
              <a:avLst/>
            </a:prstGeom>
          </p:spPr>
        </p:pic>
        <p:pic>
          <p:nvPicPr>
            <p:cNvPr id="91" name="Graphic 90">
              <a:extLst>
                <a:ext uri="{FF2B5EF4-FFF2-40B4-BE49-F238E27FC236}">
                  <a16:creationId xmlns:a16="http://schemas.microsoft.com/office/drawing/2014/main" id="{DEC24039-5FFC-4EE1-86A3-A848B44250B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330343" y="5844854"/>
              <a:ext cx="2229780" cy="661197"/>
            </a:xfrm>
            <a:prstGeom prst="rect">
              <a:avLst/>
            </a:prstGeom>
          </p:spPr>
        </p:pic>
      </p:grpSp>
      <p:cxnSp>
        <p:nvCxnSpPr>
          <p:cNvPr id="57" name="Straight Connector 56">
            <a:extLst>
              <a:ext uri="{FF2B5EF4-FFF2-40B4-BE49-F238E27FC236}">
                <a16:creationId xmlns:a16="http://schemas.microsoft.com/office/drawing/2014/main" id="{A1823403-7EA5-4DB0-A14B-7B903E53E4BF}"/>
              </a:ext>
            </a:extLst>
          </p:cNvPr>
          <p:cNvCxnSpPr>
            <a:cxnSpLocks/>
          </p:cNvCxnSpPr>
          <p:nvPr/>
        </p:nvCxnSpPr>
        <p:spPr>
          <a:xfrm>
            <a:off x="7276265" y="7236225"/>
            <a:ext cx="6182325" cy="0"/>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grpSp>
        <p:nvGrpSpPr>
          <p:cNvPr id="3" name="Group 2">
            <a:extLst>
              <a:ext uri="{FF2B5EF4-FFF2-40B4-BE49-F238E27FC236}">
                <a16:creationId xmlns:a16="http://schemas.microsoft.com/office/drawing/2014/main" id="{936707BF-A04C-48DE-9A22-019E6FA77003}"/>
              </a:ext>
            </a:extLst>
          </p:cNvPr>
          <p:cNvGrpSpPr/>
          <p:nvPr/>
        </p:nvGrpSpPr>
        <p:grpSpPr>
          <a:xfrm>
            <a:off x="7162880" y="7017661"/>
            <a:ext cx="6267523" cy="3580145"/>
            <a:chOff x="2813631" y="921632"/>
            <a:chExt cx="6267523" cy="3580145"/>
          </a:xfrm>
        </p:grpSpPr>
        <p:sp>
          <p:nvSpPr>
            <p:cNvPr id="107" name="Rectangle 106">
              <a:extLst>
                <a:ext uri="{FF2B5EF4-FFF2-40B4-BE49-F238E27FC236}">
                  <a16:creationId xmlns:a16="http://schemas.microsoft.com/office/drawing/2014/main" id="{D7D83C93-06CE-40BF-8C65-CC7EC885CA54}"/>
                </a:ext>
              </a:extLst>
            </p:cNvPr>
            <p:cNvSpPr/>
            <p:nvPr/>
          </p:nvSpPr>
          <p:spPr>
            <a:xfrm>
              <a:off x="2813631" y="921632"/>
              <a:ext cx="2460930" cy="276999"/>
            </a:xfrm>
            <a:prstGeom prst="rect">
              <a:avLst/>
            </a:prstGeom>
          </p:spPr>
          <p:txBody>
            <a:bodyPr wrap="none">
              <a:spAutoFit/>
            </a:bodyPr>
            <a:lstStyle/>
            <a:p>
              <a:r>
                <a:rPr lang="en-US" sz="1200" b="1" dirty="0">
                  <a:solidFill>
                    <a:srgbClr val="F39619"/>
                  </a:solidFill>
                  <a:latin typeface="Montserrat" panose="00000500000000000000" pitchFamily="2" charset="0"/>
                </a:rPr>
                <a:t>More Features / Advantages</a:t>
              </a:r>
              <a:endParaRPr lang="en-US" sz="1200" b="1" dirty="0">
                <a:solidFill>
                  <a:srgbClr val="F39619"/>
                </a:solidFill>
              </a:endParaRPr>
            </a:p>
          </p:txBody>
        </p:sp>
        <p:sp>
          <p:nvSpPr>
            <p:cNvPr id="328" name="Rectangle 327">
              <a:extLst>
                <a:ext uri="{FF2B5EF4-FFF2-40B4-BE49-F238E27FC236}">
                  <a16:creationId xmlns:a16="http://schemas.microsoft.com/office/drawing/2014/main" id="{7EE1542D-9E64-4B82-90A5-C3D6CEE14F7F}"/>
                </a:ext>
              </a:extLst>
            </p:cNvPr>
            <p:cNvSpPr/>
            <p:nvPr/>
          </p:nvSpPr>
          <p:spPr>
            <a:xfrm>
              <a:off x="2813631" y="1177790"/>
              <a:ext cx="2462273" cy="3323987"/>
            </a:xfrm>
            <a:prstGeom prst="rect">
              <a:avLst/>
            </a:prstGeom>
          </p:spPr>
          <p:txBody>
            <a:bodyPr wrap="square">
              <a:spAutoFit/>
            </a:bodyPr>
            <a:lstStyle/>
            <a:p>
              <a:pPr marL="171450" lvl="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Asynchronous solving: Submit jobs and log back in later to get the results.</a:t>
              </a:r>
            </a:p>
            <a:p>
              <a:pPr marL="171450" lvl="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Hypercube jobs: Execution of multiple automatically generated scenarios that differ in their parameterization. </a:t>
              </a:r>
            </a:p>
            <a:p>
              <a:pPr marL="171450" lvl="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A MIRO app can be used as a progressive web app on mobile devices, which makes it behave almost like other regular apps.</a:t>
              </a:r>
            </a:p>
            <a:p>
              <a:pPr marL="171450" lvl="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Server Hardware has faster CPUs and more RAM than typical PCs and Laptops.</a:t>
              </a:r>
            </a:p>
            <a:p>
              <a:pPr marL="17145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Centralized license administration, no limits on number of users.</a:t>
              </a:r>
            </a:p>
            <a:p>
              <a:pPr marL="17145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Ensure that everyone uses the same app/model version.</a:t>
              </a:r>
            </a:p>
            <a:p>
              <a:pPr marL="171450" lvl="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Rolling updates keep everything current and secure.</a:t>
              </a:r>
            </a:p>
          </p:txBody>
        </p:sp>
        <p:pic>
          <p:nvPicPr>
            <p:cNvPr id="17" name="Graphic 16">
              <a:extLst>
                <a:ext uri="{FF2B5EF4-FFF2-40B4-BE49-F238E27FC236}">
                  <a16:creationId xmlns:a16="http://schemas.microsoft.com/office/drawing/2014/main" id="{C909AEC9-86DD-4CA0-91F6-F02A8FF9B98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53226" y="1238971"/>
              <a:ext cx="727928" cy="727928"/>
            </a:xfrm>
            <a:prstGeom prst="rect">
              <a:avLst/>
            </a:prstGeom>
          </p:spPr>
        </p:pic>
      </p:grpSp>
      <p:pic>
        <p:nvPicPr>
          <p:cNvPr id="4" name="Picture 3">
            <a:extLst>
              <a:ext uri="{FF2B5EF4-FFF2-40B4-BE49-F238E27FC236}">
                <a16:creationId xmlns:a16="http://schemas.microsoft.com/office/drawing/2014/main" id="{32807866-DC2A-4E5E-8478-EA93CEDFD636}"/>
              </a:ext>
            </a:extLst>
          </p:cNvPr>
          <p:cNvPicPr/>
          <p:nvPr/>
        </p:nvPicPr>
        <p:blipFill>
          <a:blip r:embed="rId10"/>
          <a:srcRect/>
          <a:stretch/>
        </p:blipFill>
        <p:spPr bwMode="auto">
          <a:xfrm>
            <a:off x="11305761" y="83083"/>
            <a:ext cx="2258138" cy="642902"/>
          </a:xfrm>
          <a:prstGeom prst="rect">
            <a:avLst/>
          </a:prstGeom>
          <a:noFill/>
          <a:ln>
            <a:noFill/>
          </a:ln>
        </p:spPr>
      </p:pic>
      <p:sp>
        <p:nvSpPr>
          <p:cNvPr id="62" name="Rectangle 61">
            <a:extLst>
              <a:ext uri="{FF2B5EF4-FFF2-40B4-BE49-F238E27FC236}">
                <a16:creationId xmlns:a16="http://schemas.microsoft.com/office/drawing/2014/main" id="{09A2F200-484D-410B-9C6E-4EB0D9778FA5}"/>
              </a:ext>
            </a:extLst>
          </p:cNvPr>
          <p:cNvSpPr/>
          <p:nvPr/>
        </p:nvSpPr>
        <p:spPr>
          <a:xfrm>
            <a:off x="196215" y="115623"/>
            <a:ext cx="8767174" cy="523220"/>
          </a:xfrm>
          <a:prstGeom prst="rect">
            <a:avLst/>
          </a:prstGeom>
        </p:spPr>
        <p:txBody>
          <a:bodyPr wrap="square">
            <a:spAutoFit/>
          </a:bodyPr>
          <a:lstStyle/>
          <a:p>
            <a:pPr algn="just"/>
            <a:r>
              <a:rPr lang="en-US" sz="2800" b="1" cap="small" spc="-30" dirty="0">
                <a:solidFill>
                  <a:schemeClr val="tx1">
                    <a:lumMod val="75000"/>
                    <a:lumOff val="25000"/>
                  </a:schemeClr>
                </a:solidFill>
                <a:latin typeface="Montserrat" panose="00000500000000000000" pitchFamily="2" charset="0"/>
              </a:rPr>
              <a:t>gams miro server</a:t>
            </a:r>
          </a:p>
        </p:txBody>
      </p:sp>
      <p:grpSp>
        <p:nvGrpSpPr>
          <p:cNvPr id="27" name="Group 26">
            <a:extLst>
              <a:ext uri="{FF2B5EF4-FFF2-40B4-BE49-F238E27FC236}">
                <a16:creationId xmlns:a16="http://schemas.microsoft.com/office/drawing/2014/main" id="{A53D3FEC-C2EC-466E-B2E9-9AC38AB5ACEB}"/>
              </a:ext>
            </a:extLst>
          </p:cNvPr>
          <p:cNvGrpSpPr/>
          <p:nvPr/>
        </p:nvGrpSpPr>
        <p:grpSpPr>
          <a:xfrm>
            <a:off x="177702" y="924848"/>
            <a:ext cx="2536899" cy="2284267"/>
            <a:chOff x="0" y="595513"/>
            <a:chExt cx="2536899" cy="2284267"/>
          </a:xfrm>
        </p:grpSpPr>
        <p:sp>
          <p:nvSpPr>
            <p:cNvPr id="20" name="Rectangle 19">
              <a:extLst>
                <a:ext uri="{FF2B5EF4-FFF2-40B4-BE49-F238E27FC236}">
                  <a16:creationId xmlns:a16="http://schemas.microsoft.com/office/drawing/2014/main" id="{805FEDF9-1458-4931-AE3C-AE93F90FDE0C}"/>
                </a:ext>
              </a:extLst>
            </p:cNvPr>
            <p:cNvSpPr/>
            <p:nvPr/>
          </p:nvSpPr>
          <p:spPr>
            <a:xfrm>
              <a:off x="0" y="848455"/>
              <a:ext cx="2536899" cy="2031325"/>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With GAMS MIRO Server, the model calculations and the MIRO applications are moved to the cloud. Apps deployed with MIRO Server can be accessed from any device with a modern web browser. Local software or licenses are not necessary. All you need as a user is a URL and credentials (optional). This makes MIRO Server the most convenient solution for making applications available to users around the world.</a:t>
              </a:r>
            </a:p>
          </p:txBody>
        </p:sp>
        <p:sp>
          <p:nvSpPr>
            <p:cNvPr id="26" name="Rectangle 25">
              <a:extLst>
                <a:ext uri="{FF2B5EF4-FFF2-40B4-BE49-F238E27FC236}">
                  <a16:creationId xmlns:a16="http://schemas.microsoft.com/office/drawing/2014/main" id="{8CDD87BB-8AE1-4D12-9560-BD90C7EC889E}"/>
                </a:ext>
              </a:extLst>
            </p:cNvPr>
            <p:cNvSpPr/>
            <p:nvPr/>
          </p:nvSpPr>
          <p:spPr>
            <a:xfrm>
              <a:off x="0" y="595513"/>
              <a:ext cx="811441" cy="276999"/>
            </a:xfrm>
            <a:prstGeom prst="rect">
              <a:avLst/>
            </a:prstGeom>
          </p:spPr>
          <p:txBody>
            <a:bodyPr wrap="none">
              <a:spAutoFit/>
            </a:bodyPr>
            <a:lstStyle/>
            <a:p>
              <a:r>
                <a:rPr lang="en-US" sz="1200" b="1" dirty="0">
                  <a:solidFill>
                    <a:srgbClr val="F39619"/>
                  </a:solidFill>
                  <a:latin typeface="Montserrat" panose="00000500000000000000" pitchFamily="2" charset="0"/>
                </a:rPr>
                <a:t>General</a:t>
              </a:r>
            </a:p>
          </p:txBody>
        </p:sp>
      </p:grpSp>
      <p:sp>
        <p:nvSpPr>
          <p:cNvPr id="67" name="Rectangle 66">
            <a:extLst>
              <a:ext uri="{FF2B5EF4-FFF2-40B4-BE49-F238E27FC236}">
                <a16:creationId xmlns:a16="http://schemas.microsoft.com/office/drawing/2014/main" id="{F95F093F-6332-4C5A-9BF8-94CC4FB1DF47}"/>
              </a:ext>
            </a:extLst>
          </p:cNvPr>
          <p:cNvSpPr/>
          <p:nvPr/>
        </p:nvSpPr>
        <p:spPr>
          <a:xfrm>
            <a:off x="200399" y="7019241"/>
            <a:ext cx="2932213" cy="276999"/>
          </a:xfrm>
          <a:prstGeom prst="rect">
            <a:avLst/>
          </a:prstGeom>
        </p:spPr>
        <p:txBody>
          <a:bodyPr wrap="none">
            <a:spAutoFit/>
          </a:bodyPr>
          <a:lstStyle/>
          <a:p>
            <a:r>
              <a:rPr lang="en-US" sz="1200" b="1" dirty="0">
                <a:solidFill>
                  <a:srgbClr val="F39619"/>
                </a:solidFill>
                <a:latin typeface="Montserrat" panose="00000500000000000000" pitchFamily="2" charset="0"/>
              </a:rPr>
              <a:t>Administrator Panel and REST API</a:t>
            </a:r>
            <a:endParaRPr lang="en-US" sz="1200" b="1" dirty="0">
              <a:solidFill>
                <a:srgbClr val="F39619"/>
              </a:solidFill>
            </a:endParaRPr>
          </a:p>
        </p:txBody>
      </p:sp>
      <p:cxnSp>
        <p:nvCxnSpPr>
          <p:cNvPr id="68" name="Straight Connector 67">
            <a:extLst>
              <a:ext uri="{FF2B5EF4-FFF2-40B4-BE49-F238E27FC236}">
                <a16:creationId xmlns:a16="http://schemas.microsoft.com/office/drawing/2014/main" id="{1C7C49C6-7A26-4A20-899F-20C002EC32F2}"/>
              </a:ext>
            </a:extLst>
          </p:cNvPr>
          <p:cNvCxnSpPr>
            <a:cxnSpLocks/>
          </p:cNvCxnSpPr>
          <p:nvPr/>
        </p:nvCxnSpPr>
        <p:spPr>
          <a:xfrm>
            <a:off x="285597" y="7256114"/>
            <a:ext cx="6182325" cy="0"/>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pic>
        <p:nvPicPr>
          <p:cNvPr id="250" name="Graphic 249">
            <a:extLst>
              <a:ext uri="{FF2B5EF4-FFF2-40B4-BE49-F238E27FC236}">
                <a16:creationId xmlns:a16="http://schemas.microsoft.com/office/drawing/2014/main" id="{1E27A05F-5656-4FA5-A832-213EFFBA4BA0}"/>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2704566" y="4064637"/>
            <a:ext cx="727928" cy="727928"/>
          </a:xfrm>
          <a:prstGeom prst="rect">
            <a:avLst/>
          </a:prstGeom>
        </p:spPr>
      </p:pic>
      <p:sp>
        <p:nvSpPr>
          <p:cNvPr id="290" name="Rectangle 289">
            <a:extLst>
              <a:ext uri="{FF2B5EF4-FFF2-40B4-BE49-F238E27FC236}">
                <a16:creationId xmlns:a16="http://schemas.microsoft.com/office/drawing/2014/main" id="{7C144823-B45F-46C9-AD76-0794AE20E992}"/>
              </a:ext>
            </a:extLst>
          </p:cNvPr>
          <p:cNvSpPr/>
          <p:nvPr/>
        </p:nvSpPr>
        <p:spPr>
          <a:xfrm>
            <a:off x="9512899" y="3717255"/>
            <a:ext cx="1681680" cy="276999"/>
          </a:xfrm>
          <a:prstGeom prst="rect">
            <a:avLst/>
          </a:prstGeom>
        </p:spPr>
        <p:txBody>
          <a:bodyPr wrap="square">
            <a:spAutoFit/>
          </a:bodyPr>
          <a:lstStyle/>
          <a:p>
            <a:r>
              <a:rPr lang="en-US" sz="1200" b="1" dirty="0">
                <a:solidFill>
                  <a:srgbClr val="F39619"/>
                </a:solidFill>
                <a:latin typeface="Montserrat" panose="00000500000000000000" pitchFamily="2" charset="0"/>
              </a:rPr>
              <a:t>Scenario Sharing</a:t>
            </a:r>
            <a:endParaRPr lang="en-US" sz="1200" b="1" dirty="0">
              <a:solidFill>
                <a:srgbClr val="F39619"/>
              </a:solidFill>
            </a:endParaRPr>
          </a:p>
        </p:txBody>
      </p:sp>
      <p:cxnSp>
        <p:nvCxnSpPr>
          <p:cNvPr id="291" name="Straight Connector 290">
            <a:extLst>
              <a:ext uri="{FF2B5EF4-FFF2-40B4-BE49-F238E27FC236}">
                <a16:creationId xmlns:a16="http://schemas.microsoft.com/office/drawing/2014/main" id="{455EADCF-9F13-4351-AD2C-6F40F1140451}"/>
              </a:ext>
            </a:extLst>
          </p:cNvPr>
          <p:cNvCxnSpPr>
            <a:cxnSpLocks/>
          </p:cNvCxnSpPr>
          <p:nvPr/>
        </p:nvCxnSpPr>
        <p:spPr>
          <a:xfrm>
            <a:off x="9601588" y="3954128"/>
            <a:ext cx="3828815" cy="11734"/>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sp>
        <p:nvSpPr>
          <p:cNvPr id="294" name="Rectangle 293">
            <a:extLst>
              <a:ext uri="{FF2B5EF4-FFF2-40B4-BE49-F238E27FC236}">
                <a16:creationId xmlns:a16="http://schemas.microsoft.com/office/drawing/2014/main" id="{1779DBCF-EC84-47C0-8260-C8BFA86E33A6}"/>
              </a:ext>
            </a:extLst>
          </p:cNvPr>
          <p:cNvSpPr/>
          <p:nvPr/>
        </p:nvSpPr>
        <p:spPr>
          <a:xfrm>
            <a:off x="9512737" y="3965862"/>
            <a:ext cx="3070176" cy="1061829"/>
          </a:xfrm>
          <a:prstGeom prst="rect">
            <a:avLst/>
          </a:prstGeom>
        </p:spPr>
        <p:txBody>
          <a:bodyPr wrap="square">
            <a:spAutoFit/>
          </a:bodyPr>
          <a:lstStyle/>
          <a:p>
            <a:pPr lvl="0" algn="just"/>
            <a:r>
              <a:rPr lang="en-US" altLang="en-US" sz="1050" dirty="0">
                <a:solidFill>
                  <a:srgbClr val="494D55"/>
                </a:solidFill>
                <a:latin typeface="IBM Plex Sans" panose="020B0503050203000203" pitchFamily="34" charset="0"/>
              </a:rPr>
              <a:t>If several users have access to the same MIRO Server app, they can share scenarios. Shared scenarios can be loaded from the database in the same way as own scenarios. As scenario owner you decide about who has read, write and execute permissions.</a:t>
            </a:r>
          </a:p>
        </p:txBody>
      </p:sp>
      <p:sp>
        <p:nvSpPr>
          <p:cNvPr id="324" name="Rectangle 323">
            <a:extLst>
              <a:ext uri="{FF2B5EF4-FFF2-40B4-BE49-F238E27FC236}">
                <a16:creationId xmlns:a16="http://schemas.microsoft.com/office/drawing/2014/main" id="{18A6D96F-D2CE-4396-BEF5-5D4C8F6BB5D2}"/>
              </a:ext>
            </a:extLst>
          </p:cNvPr>
          <p:cNvSpPr/>
          <p:nvPr/>
        </p:nvSpPr>
        <p:spPr>
          <a:xfrm>
            <a:off x="200398" y="7549480"/>
            <a:ext cx="5359581" cy="931024"/>
          </a:xfrm>
          <a:prstGeom prst="rect">
            <a:avLst/>
          </a:prstGeom>
        </p:spPr>
        <p:txBody>
          <a:bodyPr wrap="square">
            <a:spAutoFit/>
          </a:bodyPr>
          <a:lstStyle/>
          <a:p>
            <a:pPr lvl="0" algn="just"/>
            <a:r>
              <a:rPr lang="en-US" altLang="en-US" sz="1050" dirty="0">
                <a:solidFill>
                  <a:srgbClr val="494D55"/>
                </a:solidFill>
                <a:latin typeface="IBM Plex Sans" panose="020B0503050203000203" pitchFamily="34" charset="0"/>
              </a:rPr>
              <a:t>Apps and scenario data can be shared among users and user groups. MIRO Server administrators can manage apps and scenario data via a graphical admin interface.</a:t>
            </a:r>
          </a:p>
          <a:p>
            <a:pPr lvl="0" algn="just"/>
            <a:endParaRPr lang="en-US" altLang="en-US" sz="200" dirty="0">
              <a:solidFill>
                <a:srgbClr val="494D55"/>
              </a:solidFill>
              <a:latin typeface="IBM Plex Sans" panose="020B0503050203000203" pitchFamily="34" charset="0"/>
            </a:endParaRPr>
          </a:p>
          <a:p>
            <a:pPr marL="171450" lvl="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Add/update/remove MIRO apps</a:t>
            </a:r>
          </a:p>
          <a:p>
            <a:pPr marL="171450" lvl="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Control app access (user/group based)</a:t>
            </a:r>
          </a:p>
          <a:p>
            <a:pPr marL="171450" lvl="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Add scenario data to apps</a:t>
            </a:r>
          </a:p>
        </p:txBody>
      </p:sp>
      <p:pic>
        <p:nvPicPr>
          <p:cNvPr id="98" name="Graphic 97">
            <a:extLst>
              <a:ext uri="{FF2B5EF4-FFF2-40B4-BE49-F238E27FC236}">
                <a16:creationId xmlns:a16="http://schemas.microsoft.com/office/drawing/2014/main" id="{9B424DF4-940F-4C87-876C-8641E2A405E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739994" y="7350200"/>
            <a:ext cx="727928" cy="727928"/>
          </a:xfrm>
          <a:prstGeom prst="rect">
            <a:avLst/>
          </a:prstGeom>
        </p:spPr>
      </p:pic>
      <p:sp>
        <p:nvSpPr>
          <p:cNvPr id="325" name="Rectangle 324">
            <a:extLst>
              <a:ext uri="{FF2B5EF4-FFF2-40B4-BE49-F238E27FC236}">
                <a16:creationId xmlns:a16="http://schemas.microsoft.com/office/drawing/2014/main" id="{4F975E3B-89EF-484C-A94A-E010EF4E64A9}"/>
              </a:ext>
            </a:extLst>
          </p:cNvPr>
          <p:cNvSpPr/>
          <p:nvPr/>
        </p:nvSpPr>
        <p:spPr>
          <a:xfrm>
            <a:off x="3378200" y="9497560"/>
            <a:ext cx="3088378" cy="1223412"/>
          </a:xfrm>
          <a:prstGeom prst="rect">
            <a:avLst/>
          </a:prstGeom>
        </p:spPr>
        <p:txBody>
          <a:bodyPr wrap="square">
            <a:spAutoFit/>
          </a:bodyPr>
          <a:lstStyle/>
          <a:p>
            <a:pPr algn="just"/>
            <a:r>
              <a:rPr lang="en-US" altLang="en-US" sz="1050" dirty="0">
                <a:solidFill>
                  <a:srgbClr val="494D55"/>
                </a:solidFill>
                <a:latin typeface="IBM Plex Sans" panose="020B0503050203000203" pitchFamily="34" charset="0"/>
              </a:rPr>
              <a:t>Apps and scenario data in MIRO Server can also be managed via a REST API. All operations that create, read, update or delete MIRO apps as well as MIRO scenarios are supported. This way MIRO Server can be easily integrated into your existing infrastructure and interact with upstream and downstream systems.</a:t>
            </a:r>
          </a:p>
        </p:txBody>
      </p:sp>
      <p:sp>
        <p:nvSpPr>
          <p:cNvPr id="45" name="Rectangle 44">
            <a:extLst>
              <a:ext uri="{FF2B5EF4-FFF2-40B4-BE49-F238E27FC236}">
                <a16:creationId xmlns:a16="http://schemas.microsoft.com/office/drawing/2014/main" id="{4B813A24-DAB5-49EF-8AA8-DAC1B6F23534}"/>
              </a:ext>
            </a:extLst>
          </p:cNvPr>
          <p:cNvSpPr/>
          <p:nvPr/>
        </p:nvSpPr>
        <p:spPr>
          <a:xfrm>
            <a:off x="5064089" y="6543612"/>
            <a:ext cx="184486" cy="168805"/>
          </a:xfrm>
          <a:prstGeom prst="rect">
            <a:avLst/>
          </a:prstGeom>
          <a:solidFill>
            <a:srgbClr val="A6AE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1C1ADDBF-72A6-4DFB-8497-DEF87F24C59F}"/>
              </a:ext>
            </a:extLst>
          </p:cNvPr>
          <p:cNvSpPr/>
          <p:nvPr/>
        </p:nvSpPr>
        <p:spPr>
          <a:xfrm>
            <a:off x="4931011" y="4740961"/>
            <a:ext cx="450643" cy="128690"/>
          </a:xfrm>
          <a:prstGeom prst="rect">
            <a:avLst/>
          </a:prstGeom>
          <a:solidFill>
            <a:srgbClr val="A6AE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Picture 69">
            <a:extLst>
              <a:ext uri="{FF2B5EF4-FFF2-40B4-BE49-F238E27FC236}">
                <a16:creationId xmlns:a16="http://schemas.microsoft.com/office/drawing/2014/main" id="{917CCD16-E2B1-469F-A8BA-DE96B7B0948F}"/>
              </a:ext>
            </a:extLst>
          </p:cNvPr>
          <p:cNvPicPr>
            <a:picLocks noChangeAspect="1"/>
          </p:cNvPicPr>
          <p:nvPr/>
        </p:nvPicPr>
        <p:blipFill>
          <a:blip r:embed="rId15">
            <a:extLst>
              <a:ext uri="{96DAC541-7B7A-43D3-8B79-37D633B846F1}">
                <asvg:svgBlip xmlns:asvg="http://schemas.microsoft.com/office/drawing/2016/SVG/main" r:embed="rId16"/>
              </a:ext>
            </a:extLst>
          </a:blip>
          <a:srcRect/>
          <a:stretch/>
        </p:blipFill>
        <p:spPr>
          <a:xfrm>
            <a:off x="1932979" y="4826418"/>
            <a:ext cx="2975088" cy="1859430"/>
          </a:xfrm>
          <a:prstGeom prst="rect">
            <a:avLst/>
          </a:prstGeom>
        </p:spPr>
      </p:pic>
      <p:cxnSp>
        <p:nvCxnSpPr>
          <p:cNvPr id="74" name="Straight Arrow Connector 73">
            <a:extLst>
              <a:ext uri="{FF2B5EF4-FFF2-40B4-BE49-F238E27FC236}">
                <a16:creationId xmlns:a16="http://schemas.microsoft.com/office/drawing/2014/main" id="{5C915E55-61D9-4CBF-93D6-CB720D3EFC13}"/>
              </a:ext>
            </a:extLst>
          </p:cNvPr>
          <p:cNvCxnSpPr>
            <a:cxnSpLocks/>
          </p:cNvCxnSpPr>
          <p:nvPr/>
        </p:nvCxnSpPr>
        <p:spPr>
          <a:xfrm flipH="1">
            <a:off x="8460268" y="3102973"/>
            <a:ext cx="464657" cy="482418"/>
          </a:xfrm>
          <a:prstGeom prst="straightConnector1">
            <a:avLst/>
          </a:prstGeom>
          <a:ln w="38100">
            <a:solidFill>
              <a:srgbClr val="6E8F9D"/>
            </a:solidFill>
            <a:headEnd type="triangle"/>
            <a:tailEnd type="triangle"/>
          </a:ln>
          <a:effectLst/>
        </p:spPr>
        <p:style>
          <a:lnRef idx="1">
            <a:schemeClr val="accent1"/>
          </a:lnRef>
          <a:fillRef idx="0">
            <a:schemeClr val="accent1"/>
          </a:fillRef>
          <a:effectRef idx="0">
            <a:schemeClr val="accent1"/>
          </a:effectRef>
          <a:fontRef idx="minor">
            <a:schemeClr val="tx1"/>
          </a:fontRef>
        </p:style>
      </p:cxnSp>
      <p:pic>
        <p:nvPicPr>
          <p:cNvPr id="228" name="Graphic 227">
            <a:extLst>
              <a:ext uri="{FF2B5EF4-FFF2-40B4-BE49-F238E27FC236}">
                <a16:creationId xmlns:a16="http://schemas.microsoft.com/office/drawing/2014/main" id="{50BA41F2-B11B-444C-9B03-D2A1C04F5611}"/>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9361753" y="1932589"/>
            <a:ext cx="2011347" cy="717759"/>
          </a:xfrm>
          <a:prstGeom prst="rect">
            <a:avLst/>
          </a:prstGeom>
        </p:spPr>
      </p:pic>
      <p:pic>
        <p:nvPicPr>
          <p:cNvPr id="96" name="Picture 95">
            <a:extLst>
              <a:ext uri="{FF2B5EF4-FFF2-40B4-BE49-F238E27FC236}">
                <a16:creationId xmlns:a16="http://schemas.microsoft.com/office/drawing/2014/main" id="{D6BF0791-859C-44F3-A299-6E254DFE6864}"/>
              </a:ext>
            </a:extLst>
          </p:cNvPr>
          <p:cNvPicPr>
            <a:picLocks noChangeAspect="1"/>
          </p:cNvPicPr>
          <p:nvPr/>
        </p:nvPicPr>
        <p:blipFill>
          <a:blip r:embed="rId19"/>
          <a:srcRect/>
          <a:stretch/>
        </p:blipFill>
        <p:spPr>
          <a:xfrm>
            <a:off x="4118158" y="4677926"/>
            <a:ext cx="2076351" cy="2076351"/>
          </a:xfrm>
          <a:prstGeom prst="rect">
            <a:avLst/>
          </a:prstGeom>
        </p:spPr>
      </p:pic>
      <p:sp>
        <p:nvSpPr>
          <p:cNvPr id="326" name="Rectangle 325">
            <a:extLst>
              <a:ext uri="{FF2B5EF4-FFF2-40B4-BE49-F238E27FC236}">
                <a16:creationId xmlns:a16="http://schemas.microsoft.com/office/drawing/2014/main" id="{9A62820F-C2FF-4833-9E9F-262AED98CE69}"/>
              </a:ext>
            </a:extLst>
          </p:cNvPr>
          <p:cNvSpPr/>
          <p:nvPr/>
        </p:nvSpPr>
        <p:spPr>
          <a:xfrm>
            <a:off x="196216" y="7354416"/>
            <a:ext cx="2381553" cy="253916"/>
          </a:xfrm>
          <a:prstGeom prst="rect">
            <a:avLst/>
          </a:prstGeom>
        </p:spPr>
        <p:txBody>
          <a:bodyPr wrap="square">
            <a:spAutoFit/>
          </a:bodyPr>
          <a:lstStyle/>
          <a:p>
            <a:r>
              <a:rPr lang="en-US" sz="1050" b="1" dirty="0">
                <a:solidFill>
                  <a:srgbClr val="494D55"/>
                </a:solidFill>
                <a:latin typeface="IBM Plex Sans" panose="020B0503050203000203" pitchFamily="34" charset="0"/>
              </a:rPr>
              <a:t>Admin panel</a:t>
            </a:r>
          </a:p>
        </p:txBody>
      </p:sp>
      <p:sp>
        <p:nvSpPr>
          <p:cNvPr id="327" name="Rectangle 326">
            <a:extLst>
              <a:ext uri="{FF2B5EF4-FFF2-40B4-BE49-F238E27FC236}">
                <a16:creationId xmlns:a16="http://schemas.microsoft.com/office/drawing/2014/main" id="{77A3FDB4-8D71-42A7-A5FC-19026849877D}"/>
              </a:ext>
            </a:extLst>
          </p:cNvPr>
          <p:cNvSpPr/>
          <p:nvPr/>
        </p:nvSpPr>
        <p:spPr>
          <a:xfrm>
            <a:off x="3376759" y="9318640"/>
            <a:ext cx="2381553" cy="253916"/>
          </a:xfrm>
          <a:prstGeom prst="rect">
            <a:avLst/>
          </a:prstGeom>
        </p:spPr>
        <p:txBody>
          <a:bodyPr wrap="square">
            <a:spAutoFit/>
          </a:bodyPr>
          <a:lstStyle/>
          <a:p>
            <a:r>
              <a:rPr lang="en-US" sz="1050" b="1" dirty="0">
                <a:solidFill>
                  <a:srgbClr val="494D55"/>
                </a:solidFill>
                <a:latin typeface="IBM Plex Sans" panose="020B0503050203000203" pitchFamily="34" charset="0"/>
              </a:rPr>
              <a:t>REST API</a:t>
            </a:r>
          </a:p>
        </p:txBody>
      </p:sp>
      <p:pic>
        <p:nvPicPr>
          <p:cNvPr id="1030" name="Picture 6" descr="REST API">
            <a:extLst>
              <a:ext uri="{FF2B5EF4-FFF2-40B4-BE49-F238E27FC236}">
                <a16:creationId xmlns:a16="http://schemas.microsoft.com/office/drawing/2014/main" id="{B5FCF66F-0483-4671-B6D3-75E66AA621C5}"/>
              </a:ext>
            </a:extLst>
          </p:cNvPr>
          <p:cNvPicPr>
            <a:picLocks noChangeAspect="1" noChangeArrowheads="1"/>
          </p:cNvPicPr>
          <p:nvPr/>
        </p:nvPicPr>
        <p:blipFill rotWithShape="1">
          <a:blip r:embed="rId20">
            <a:extLst>
              <a:ext uri="{28A0092B-C50C-407E-A947-70E740481C1C}">
                <a14:useLocalDpi xmlns:a14="http://schemas.microsoft.com/office/drawing/2010/main" val="0"/>
              </a:ext>
            </a:extLst>
          </a:blip>
          <a:srcRect r="3233" b="4493"/>
          <a:stretch/>
        </p:blipFill>
        <p:spPr bwMode="auto">
          <a:xfrm>
            <a:off x="194937" y="8439723"/>
            <a:ext cx="2943267" cy="2281249"/>
          </a:xfrm>
          <a:prstGeom prst="rect">
            <a:avLst/>
          </a:prstGeom>
          <a:noFill/>
          <a:extLst>
            <a:ext uri="{909E8E84-426E-40DD-AFC4-6F175D3DCCD1}">
              <a14:hiddenFill xmlns:a14="http://schemas.microsoft.com/office/drawing/2010/main">
                <a:solidFill>
                  <a:srgbClr val="FFFFFF"/>
                </a:solidFill>
              </a14:hiddenFill>
            </a:ext>
          </a:extLst>
        </p:spPr>
      </p:pic>
      <p:pic>
        <p:nvPicPr>
          <p:cNvPr id="102" name="Picture 101">
            <a:extLst>
              <a:ext uri="{FF2B5EF4-FFF2-40B4-BE49-F238E27FC236}">
                <a16:creationId xmlns:a16="http://schemas.microsoft.com/office/drawing/2014/main" id="{3AAED088-EC9B-475C-B7BE-532CB8AFFA45}"/>
              </a:ext>
            </a:extLst>
          </p:cNvPr>
          <p:cNvPicPr>
            <a:picLocks noChangeAspect="1"/>
          </p:cNvPicPr>
          <p:nvPr/>
        </p:nvPicPr>
        <p:blipFill>
          <a:blip r:embed="rId21"/>
          <a:stretch>
            <a:fillRect/>
          </a:stretch>
        </p:blipFill>
        <p:spPr>
          <a:xfrm>
            <a:off x="3457575" y="8064489"/>
            <a:ext cx="2006159" cy="1038579"/>
          </a:xfrm>
          <a:prstGeom prst="rect">
            <a:avLst/>
          </a:prstGeom>
        </p:spPr>
      </p:pic>
      <p:pic>
        <p:nvPicPr>
          <p:cNvPr id="119" name="Picture 118">
            <a:extLst>
              <a:ext uri="{FF2B5EF4-FFF2-40B4-BE49-F238E27FC236}">
                <a16:creationId xmlns:a16="http://schemas.microsoft.com/office/drawing/2014/main" id="{22EE5819-8D94-4090-8E77-68F766B2B0CF}"/>
              </a:ext>
            </a:extLst>
          </p:cNvPr>
          <p:cNvPicPr>
            <a:picLocks noChangeAspect="1"/>
          </p:cNvPicPr>
          <p:nvPr/>
        </p:nvPicPr>
        <p:blipFill>
          <a:blip r:embed="rId22"/>
          <a:srcRect/>
          <a:stretch/>
        </p:blipFill>
        <p:spPr>
          <a:xfrm>
            <a:off x="9601589" y="5060042"/>
            <a:ext cx="2909888" cy="1322183"/>
          </a:xfrm>
          <a:prstGeom prst="rect">
            <a:avLst/>
          </a:prstGeom>
        </p:spPr>
      </p:pic>
      <p:cxnSp>
        <p:nvCxnSpPr>
          <p:cNvPr id="49" name="Straight Connector 48">
            <a:extLst>
              <a:ext uri="{FF2B5EF4-FFF2-40B4-BE49-F238E27FC236}">
                <a16:creationId xmlns:a16="http://schemas.microsoft.com/office/drawing/2014/main" id="{A7C1BCED-D130-4A98-BB7F-F9BE15981A66}"/>
              </a:ext>
            </a:extLst>
          </p:cNvPr>
          <p:cNvCxnSpPr>
            <a:cxnSpLocks/>
          </p:cNvCxnSpPr>
          <p:nvPr/>
        </p:nvCxnSpPr>
        <p:spPr>
          <a:xfrm flipV="1">
            <a:off x="265265" y="1152896"/>
            <a:ext cx="2351729" cy="4689"/>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grpSp>
        <p:nvGrpSpPr>
          <p:cNvPr id="7" name="Group 6">
            <a:extLst>
              <a:ext uri="{FF2B5EF4-FFF2-40B4-BE49-F238E27FC236}">
                <a16:creationId xmlns:a16="http://schemas.microsoft.com/office/drawing/2014/main" id="{E8E1EB6A-8D88-48CE-A54C-7DF33547A4AF}"/>
              </a:ext>
            </a:extLst>
          </p:cNvPr>
          <p:cNvGrpSpPr/>
          <p:nvPr/>
        </p:nvGrpSpPr>
        <p:grpSpPr>
          <a:xfrm>
            <a:off x="177701" y="3181061"/>
            <a:ext cx="2536899" cy="1637937"/>
            <a:chOff x="177701" y="3146893"/>
            <a:chExt cx="2536899" cy="1637937"/>
          </a:xfrm>
        </p:grpSpPr>
        <p:grpSp>
          <p:nvGrpSpPr>
            <p:cNvPr id="58" name="Group 57">
              <a:extLst>
                <a:ext uri="{FF2B5EF4-FFF2-40B4-BE49-F238E27FC236}">
                  <a16:creationId xmlns:a16="http://schemas.microsoft.com/office/drawing/2014/main" id="{216BBB5C-1DC6-4C4A-A9C5-BCE49D322C3C}"/>
                </a:ext>
              </a:extLst>
            </p:cNvPr>
            <p:cNvGrpSpPr/>
            <p:nvPr/>
          </p:nvGrpSpPr>
          <p:grpSpPr>
            <a:xfrm>
              <a:off x="177701" y="3146893"/>
              <a:ext cx="2536899" cy="1637937"/>
              <a:chOff x="0" y="634462"/>
              <a:chExt cx="2536899" cy="1637937"/>
            </a:xfrm>
          </p:grpSpPr>
          <p:sp>
            <p:nvSpPr>
              <p:cNvPr id="59" name="Rectangle 58">
                <a:extLst>
                  <a:ext uri="{FF2B5EF4-FFF2-40B4-BE49-F238E27FC236}">
                    <a16:creationId xmlns:a16="http://schemas.microsoft.com/office/drawing/2014/main" id="{ECDBF4C2-A4C0-46F4-B72D-7661B0380ED3}"/>
                  </a:ext>
                </a:extLst>
              </p:cNvPr>
              <p:cNvSpPr/>
              <p:nvPr/>
            </p:nvSpPr>
            <p:spPr>
              <a:xfrm>
                <a:off x="0" y="887404"/>
                <a:ext cx="2536899" cy="1384995"/>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MIRO Server is seamlessly linked with GAMS Engine, a server software that allows you to run GAMS models on centralized compute resources. It handles the entire job management, scheduling and load balancing of your computationally intensive optimization problems. </a:t>
                </a:r>
              </a:p>
            </p:txBody>
          </p:sp>
          <p:sp>
            <p:nvSpPr>
              <p:cNvPr id="60" name="Rectangle 59">
                <a:extLst>
                  <a:ext uri="{FF2B5EF4-FFF2-40B4-BE49-F238E27FC236}">
                    <a16:creationId xmlns:a16="http://schemas.microsoft.com/office/drawing/2014/main" id="{8962402C-B5F0-4FD0-8656-FC2B29C3FF0A}"/>
                  </a:ext>
                </a:extLst>
              </p:cNvPr>
              <p:cNvSpPr/>
              <p:nvPr/>
            </p:nvSpPr>
            <p:spPr>
              <a:xfrm>
                <a:off x="0" y="634462"/>
                <a:ext cx="1257075" cy="276999"/>
              </a:xfrm>
              <a:prstGeom prst="rect">
                <a:avLst/>
              </a:prstGeom>
            </p:spPr>
            <p:txBody>
              <a:bodyPr wrap="none">
                <a:spAutoFit/>
              </a:bodyPr>
              <a:lstStyle/>
              <a:p>
                <a:r>
                  <a:rPr lang="en-US" sz="1200" b="1" dirty="0">
                    <a:solidFill>
                      <a:srgbClr val="F39619"/>
                    </a:solidFill>
                    <a:latin typeface="Montserrat" panose="00000500000000000000" pitchFamily="2" charset="0"/>
                  </a:rPr>
                  <a:t>Prerequisites</a:t>
                </a:r>
              </a:p>
            </p:txBody>
          </p:sp>
        </p:grpSp>
        <p:cxnSp>
          <p:nvCxnSpPr>
            <p:cNvPr id="51" name="Straight Connector 50">
              <a:extLst>
                <a:ext uri="{FF2B5EF4-FFF2-40B4-BE49-F238E27FC236}">
                  <a16:creationId xmlns:a16="http://schemas.microsoft.com/office/drawing/2014/main" id="{5A6A5F8D-604D-440F-B54F-BDF96213D079}"/>
                </a:ext>
              </a:extLst>
            </p:cNvPr>
            <p:cNvCxnSpPr>
              <a:cxnSpLocks/>
            </p:cNvCxnSpPr>
            <p:nvPr/>
          </p:nvCxnSpPr>
          <p:spPr>
            <a:xfrm flipV="1">
              <a:off x="270560" y="3386649"/>
              <a:ext cx="2351729" cy="4689"/>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5" name="Group 4">
            <a:extLst>
              <a:ext uri="{FF2B5EF4-FFF2-40B4-BE49-F238E27FC236}">
                <a16:creationId xmlns:a16="http://schemas.microsoft.com/office/drawing/2014/main" id="{E7D133CC-1B50-4385-8223-F31442F324DB}"/>
              </a:ext>
            </a:extLst>
          </p:cNvPr>
          <p:cNvGrpSpPr/>
          <p:nvPr/>
        </p:nvGrpSpPr>
        <p:grpSpPr>
          <a:xfrm>
            <a:off x="2802163" y="924848"/>
            <a:ext cx="5832288" cy="2679206"/>
            <a:chOff x="180067" y="6979115"/>
            <a:chExt cx="5832288" cy="2679206"/>
          </a:xfrm>
        </p:grpSpPr>
        <p:sp>
          <p:nvSpPr>
            <p:cNvPr id="64" name="Rectangle 63">
              <a:extLst>
                <a:ext uri="{FF2B5EF4-FFF2-40B4-BE49-F238E27FC236}">
                  <a16:creationId xmlns:a16="http://schemas.microsoft.com/office/drawing/2014/main" id="{3BC2C65D-9E49-4058-9556-6BB0E266252C}"/>
                </a:ext>
              </a:extLst>
            </p:cNvPr>
            <p:cNvSpPr/>
            <p:nvPr/>
          </p:nvSpPr>
          <p:spPr>
            <a:xfrm>
              <a:off x="180067" y="6979115"/>
              <a:ext cx="2624436" cy="276999"/>
            </a:xfrm>
            <a:prstGeom prst="rect">
              <a:avLst/>
            </a:prstGeom>
          </p:spPr>
          <p:txBody>
            <a:bodyPr wrap="none">
              <a:spAutoFit/>
            </a:bodyPr>
            <a:lstStyle/>
            <a:p>
              <a:r>
                <a:rPr lang="en-US" sz="1200" b="1" dirty="0">
                  <a:solidFill>
                    <a:srgbClr val="F39619"/>
                  </a:solidFill>
                  <a:latin typeface="Montserrat" panose="00000500000000000000" pitchFamily="2" charset="0"/>
                </a:rPr>
                <a:t>User- and Group Management</a:t>
              </a:r>
              <a:endParaRPr lang="en-US" sz="1200" b="1" dirty="0">
                <a:solidFill>
                  <a:srgbClr val="F39619"/>
                </a:solidFill>
              </a:endParaRPr>
            </a:p>
          </p:txBody>
        </p:sp>
        <p:cxnSp>
          <p:nvCxnSpPr>
            <p:cNvPr id="66" name="Straight Connector 65">
              <a:extLst>
                <a:ext uri="{FF2B5EF4-FFF2-40B4-BE49-F238E27FC236}">
                  <a16:creationId xmlns:a16="http://schemas.microsoft.com/office/drawing/2014/main" id="{920581CC-41E3-4A5B-83CD-B182F246EDB8}"/>
                </a:ext>
              </a:extLst>
            </p:cNvPr>
            <p:cNvCxnSpPr>
              <a:cxnSpLocks/>
            </p:cNvCxnSpPr>
            <p:nvPr/>
          </p:nvCxnSpPr>
          <p:spPr>
            <a:xfrm>
              <a:off x="265265" y="7215988"/>
              <a:ext cx="5747090" cy="0"/>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pic>
          <p:nvPicPr>
            <p:cNvPr id="252" name="Graphic 251">
              <a:extLst>
                <a:ext uri="{FF2B5EF4-FFF2-40B4-BE49-F238E27FC236}">
                  <a16:creationId xmlns:a16="http://schemas.microsoft.com/office/drawing/2014/main" id="{36F2FD3C-2A98-4CAF-AC55-B4B77FA37A7B}"/>
                </a:ext>
              </a:extLst>
            </p:cNvPr>
            <p:cNvPicPr>
              <a:picLocks noChangeAspect="1"/>
            </p:cNvPicPr>
            <p:nvPr/>
          </p:nvPicPr>
          <p:blipFill>
            <a:blip r:embed="rId23">
              <a:extLst>
                <a:ext uri="{96DAC541-7B7A-43D3-8B79-37D633B846F1}">
                  <asvg:svgBlip xmlns:asvg="http://schemas.microsoft.com/office/drawing/2016/SVG/main" r:embed="rId24"/>
                </a:ext>
              </a:extLst>
            </a:blip>
            <a:stretch>
              <a:fillRect/>
            </a:stretch>
          </p:blipFill>
          <p:spPr>
            <a:xfrm>
              <a:off x="5284427" y="7363824"/>
              <a:ext cx="727928" cy="727928"/>
            </a:xfrm>
            <a:prstGeom prst="rect">
              <a:avLst/>
            </a:prstGeom>
          </p:spPr>
        </p:pic>
        <p:sp>
          <p:nvSpPr>
            <p:cNvPr id="331" name="Rectangle 330">
              <a:extLst>
                <a:ext uri="{FF2B5EF4-FFF2-40B4-BE49-F238E27FC236}">
                  <a16:creationId xmlns:a16="http://schemas.microsoft.com/office/drawing/2014/main" id="{39BD553F-A200-4196-9765-F82913159F2B}"/>
                </a:ext>
              </a:extLst>
            </p:cNvPr>
            <p:cNvSpPr/>
            <p:nvPr/>
          </p:nvSpPr>
          <p:spPr>
            <a:xfrm>
              <a:off x="180067" y="7237672"/>
              <a:ext cx="4988862" cy="1946687"/>
            </a:xfrm>
            <a:prstGeom prst="rect">
              <a:avLst/>
            </a:prstGeom>
          </p:spPr>
          <p:txBody>
            <a:bodyPr wrap="square">
              <a:spAutoFit/>
            </a:bodyPr>
            <a:lstStyle/>
            <a:p>
              <a:pPr algn="just"/>
              <a:r>
                <a:rPr lang="en-US" altLang="en-US" sz="1050" dirty="0">
                  <a:solidFill>
                    <a:srgbClr val="494D55"/>
                  </a:solidFill>
                  <a:latin typeface="IBM Plex Sans" panose="020B0503050203000203" pitchFamily="34" charset="0"/>
                </a:rPr>
                <a:t>MIRO Server uses the highly flexible user management and authentication system of GAMS Engine. It allows you to restrict the activities of your users according to your organizational hierarchy. </a:t>
              </a:r>
            </a:p>
            <a:p>
              <a:pPr algn="just"/>
              <a:endParaRPr lang="en-US" altLang="en-US" sz="200" dirty="0">
                <a:solidFill>
                  <a:srgbClr val="494D55"/>
                </a:solidFill>
                <a:latin typeface="IBM Plex Sans" panose="020B0503050203000203" pitchFamily="34" charset="0"/>
              </a:endParaRPr>
            </a:p>
            <a:p>
              <a:pPr marL="17145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Divide MIRO users into (multiple) groups with different privileges and decide who can see which apps and/or who has control over adding new ones. All users access MIRO Server via the same URL. However, as a member of a group, you don't see anything from other apps from other groups.</a:t>
              </a:r>
            </a:p>
            <a:p>
              <a:pPr marL="171450" indent="-171450" algn="just">
                <a:buFont typeface="Wingdings" panose="05000000000000000000" pitchFamily="2" charset="2"/>
                <a:buChar char="§"/>
              </a:pPr>
              <a:r>
                <a:rPr lang="en-US" altLang="en-US" sz="1050" dirty="0">
                  <a:solidFill>
                    <a:srgbClr val="494D55"/>
                  </a:solidFill>
                  <a:latin typeface="IBM Plex Sans" panose="020B0503050203000203" pitchFamily="34" charset="0"/>
                </a:rPr>
                <a:t>Limit the solve time as well as the disk usage of individual users or groups of users.</a:t>
              </a:r>
            </a:p>
            <a:p>
              <a:pPr marL="171450" indent="-171450" algn="just">
                <a:buFont typeface="Wingdings" panose="05000000000000000000" pitchFamily="2" charset="2"/>
                <a:buChar char="§"/>
              </a:pPr>
              <a:endParaRPr lang="en-US" altLang="en-US" sz="1050" dirty="0">
                <a:solidFill>
                  <a:srgbClr val="494D55"/>
                </a:solidFill>
                <a:latin typeface="IBM Plex Sans" panose="020B0503050203000203" pitchFamily="34" charset="0"/>
              </a:endParaRPr>
            </a:p>
            <a:p>
              <a:pPr lvl="0" algn="just"/>
              <a:endParaRPr lang="en-US" altLang="en-US" sz="1050" dirty="0">
                <a:solidFill>
                  <a:srgbClr val="494D55"/>
                </a:solidFill>
                <a:latin typeface="IBM Plex Sans" panose="020B0503050203000203" pitchFamily="34" charset="0"/>
              </a:endParaRPr>
            </a:p>
          </p:txBody>
        </p:sp>
        <p:sp>
          <p:nvSpPr>
            <p:cNvPr id="346" name="Rectangle 345">
              <a:extLst>
                <a:ext uri="{FF2B5EF4-FFF2-40B4-BE49-F238E27FC236}">
                  <a16:creationId xmlns:a16="http://schemas.microsoft.com/office/drawing/2014/main" id="{FA145599-004A-43A4-B248-DB119ADA0B97}"/>
                </a:ext>
              </a:extLst>
            </p:cNvPr>
            <p:cNvSpPr/>
            <p:nvPr/>
          </p:nvSpPr>
          <p:spPr>
            <a:xfrm>
              <a:off x="1813421" y="8758075"/>
              <a:ext cx="1924340" cy="900246"/>
            </a:xfrm>
            <a:prstGeom prst="rect">
              <a:avLst/>
            </a:prstGeom>
          </p:spPr>
          <p:txBody>
            <a:bodyPr wrap="square">
              <a:spAutoFit/>
            </a:bodyPr>
            <a:lstStyle/>
            <a:p>
              <a:pPr lvl="0" algn="just"/>
              <a:r>
                <a:rPr lang="en-US" altLang="en-US" sz="1050" dirty="0">
                  <a:solidFill>
                    <a:srgbClr val="494D55"/>
                  </a:solidFill>
                  <a:latin typeface="IBM Plex Sans" panose="020B0503050203000203" pitchFamily="34" charset="0"/>
                </a:rPr>
                <a:t>MIRO Server can also be used without authentication. In this way, MIRO apps can be showcased and made available to everyone. </a:t>
              </a:r>
            </a:p>
          </p:txBody>
        </p:sp>
      </p:grpSp>
      <p:sp>
        <p:nvSpPr>
          <p:cNvPr id="55" name="Rectangle 54">
            <a:extLst>
              <a:ext uri="{FF2B5EF4-FFF2-40B4-BE49-F238E27FC236}">
                <a16:creationId xmlns:a16="http://schemas.microsoft.com/office/drawing/2014/main" id="{91D90F0D-1649-4BC1-A808-822F721B0E73}"/>
              </a:ext>
            </a:extLst>
          </p:cNvPr>
          <p:cNvSpPr/>
          <p:nvPr/>
        </p:nvSpPr>
        <p:spPr>
          <a:xfrm>
            <a:off x="11182347" y="9976197"/>
            <a:ext cx="2443181" cy="913520"/>
          </a:xfrm>
          <a:prstGeom prst="rect">
            <a:avLst/>
          </a:prstGeom>
          <a:solidFill>
            <a:schemeClr val="bg1">
              <a:lumMod val="95000"/>
            </a:schemeClr>
          </a:solidFill>
          <a:ln>
            <a:solidFill>
              <a:schemeClr val="bg1">
                <a:lumMod val="75000"/>
              </a:schemeClr>
            </a:solidFill>
          </a:ln>
        </p:spPr>
        <p:txBody>
          <a:bodyPr wrap="square">
            <a:spAutoFit/>
          </a:bodyPr>
          <a:lstStyle/>
          <a:p>
            <a:pPr algn="just">
              <a:lnSpc>
                <a:spcPts val="1300"/>
              </a:lnSpc>
            </a:pPr>
            <a:r>
              <a:rPr lang="en-US" sz="900" b="1" dirty="0">
                <a:solidFill>
                  <a:srgbClr val="494D55"/>
                </a:solidFill>
                <a:latin typeface="Montserrat" panose="00000500000000000000" pitchFamily="2" charset="0"/>
              </a:rPr>
              <a:t>GAMS Software GmbH</a:t>
            </a:r>
          </a:p>
          <a:p>
            <a:pPr algn="just">
              <a:lnSpc>
                <a:spcPts val="1300"/>
              </a:lnSpc>
            </a:pPr>
            <a:r>
              <a:rPr lang="en-US" sz="900" dirty="0">
                <a:solidFill>
                  <a:srgbClr val="494D55"/>
                </a:solidFill>
                <a:latin typeface="IBM Plex Sans" panose="020B0503050203000203" pitchFamily="34" charset="0"/>
                <a:hlinkClick r:id="rId25"/>
              </a:rPr>
              <a:t>www.gams.com</a:t>
            </a:r>
            <a:endParaRPr lang="en-US" sz="900" dirty="0">
              <a:solidFill>
                <a:srgbClr val="494D55"/>
              </a:solidFill>
              <a:latin typeface="IBM Plex Sans" panose="020B0503050203000203" pitchFamily="34" charset="0"/>
            </a:endParaRPr>
          </a:p>
          <a:p>
            <a:pPr algn="just">
              <a:lnSpc>
                <a:spcPts val="1300"/>
              </a:lnSpc>
            </a:pPr>
            <a:r>
              <a:rPr lang="en-US" sz="900" dirty="0">
                <a:solidFill>
                  <a:srgbClr val="494D55"/>
                </a:solidFill>
                <a:latin typeface="IBM Plex Sans" panose="020B0503050203000203" pitchFamily="34" charset="0"/>
                <a:hlinkClick r:id="rId26"/>
              </a:rPr>
              <a:t>sales@gams.com</a:t>
            </a:r>
            <a:endParaRPr lang="en-US" sz="900" dirty="0">
              <a:solidFill>
                <a:srgbClr val="494D55"/>
              </a:solidFill>
              <a:latin typeface="IBM Plex Sans" panose="020B0503050203000203" pitchFamily="34" charset="0"/>
            </a:endParaRPr>
          </a:p>
          <a:p>
            <a:pPr algn="just">
              <a:lnSpc>
                <a:spcPts val="1300"/>
              </a:lnSpc>
            </a:pPr>
            <a:r>
              <a:rPr lang="en-US" sz="900" cap="small" dirty="0">
                <a:solidFill>
                  <a:srgbClr val="494D55"/>
                </a:solidFill>
                <a:latin typeface="IBM Plex Sans" panose="020B0503050203000203" pitchFamily="34" charset="0"/>
              </a:rPr>
              <a:t>GAMS </a:t>
            </a:r>
            <a:r>
              <a:rPr lang="en-US" sz="900" dirty="0">
                <a:solidFill>
                  <a:srgbClr val="494D55"/>
                </a:solidFill>
                <a:latin typeface="IBM Plex Sans" panose="020B0503050203000203" pitchFamily="34" charset="0"/>
              </a:rPr>
              <a:t>MIRO version 2.11.0</a:t>
            </a:r>
          </a:p>
          <a:p>
            <a:pPr algn="just">
              <a:lnSpc>
                <a:spcPts val="1300"/>
              </a:lnSpc>
            </a:pPr>
            <a:r>
              <a:rPr lang="en-US" sz="900" dirty="0">
                <a:solidFill>
                  <a:srgbClr val="494D55"/>
                </a:solidFill>
                <a:latin typeface="IBM Plex Sans" panose="020B0503050203000203" pitchFamily="34" charset="0"/>
              </a:rPr>
              <a:t>Updated: 2024-08-05</a:t>
            </a:r>
          </a:p>
        </p:txBody>
      </p:sp>
      <p:pic>
        <p:nvPicPr>
          <p:cNvPr id="12" name="Picture 11">
            <a:extLst>
              <a:ext uri="{FF2B5EF4-FFF2-40B4-BE49-F238E27FC236}">
                <a16:creationId xmlns:a16="http://schemas.microsoft.com/office/drawing/2014/main" id="{F38AA927-D91B-4DAB-9F36-D3FC33FA89F8}"/>
              </a:ext>
            </a:extLst>
          </p:cNvPr>
          <p:cNvPicPr>
            <a:picLocks noChangeAspect="1"/>
          </p:cNvPicPr>
          <p:nvPr/>
        </p:nvPicPr>
        <p:blipFill>
          <a:blip r:embed="rId27"/>
          <a:stretch>
            <a:fillRect/>
          </a:stretch>
        </p:blipFill>
        <p:spPr>
          <a:xfrm>
            <a:off x="2836062" y="2727122"/>
            <a:ext cx="1604534" cy="1112668"/>
          </a:xfrm>
          <a:prstGeom prst="rect">
            <a:avLst/>
          </a:prstGeom>
        </p:spPr>
      </p:pic>
      <p:pic>
        <p:nvPicPr>
          <p:cNvPr id="23" name="Picture 22">
            <a:extLst>
              <a:ext uri="{FF2B5EF4-FFF2-40B4-BE49-F238E27FC236}">
                <a16:creationId xmlns:a16="http://schemas.microsoft.com/office/drawing/2014/main" id="{C2C7EA75-A52F-42C0-AA0B-D8CD9F23EF6F}"/>
              </a:ext>
            </a:extLst>
          </p:cNvPr>
          <p:cNvPicPr>
            <a:picLocks noChangeAspect="1"/>
          </p:cNvPicPr>
          <p:nvPr/>
        </p:nvPicPr>
        <p:blipFill rotWithShape="1">
          <a:blip r:embed="rId28"/>
          <a:srcRect l="271" r="271"/>
          <a:stretch/>
        </p:blipFill>
        <p:spPr>
          <a:xfrm>
            <a:off x="9623810" y="7332253"/>
            <a:ext cx="2942178" cy="2329754"/>
          </a:xfrm>
          <a:prstGeom prst="rect">
            <a:avLst/>
          </a:prstGeom>
        </p:spPr>
      </p:pic>
    </p:spTree>
    <p:extLst>
      <p:ext uri="{BB962C8B-B14F-4D97-AF65-F5344CB8AC3E}">
        <p14:creationId xmlns:p14="http://schemas.microsoft.com/office/powerpoint/2010/main" val="3979202055"/>
      </p:ext>
    </p:extLst>
  </p:cSld>
  <p:clrMapOvr>
    <a:masterClrMapping/>
  </p:clrMapOvr>
  <mc:AlternateContent xmlns:mc="http://schemas.openxmlformats.org/markup-compatibility/2006" xmlns:p14="http://schemas.microsoft.com/office/powerpoint/2010/main">
    <mc:Choice Requires="p14">
      <p:transition spd="slow" p14:dur="2000" advTm="166085"/>
    </mc:Choice>
    <mc:Fallback xmlns="">
      <p:transition spd="slow" advTm="16608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1" name="Picture 120">
            <a:extLst>
              <a:ext uri="{FF2B5EF4-FFF2-40B4-BE49-F238E27FC236}">
                <a16:creationId xmlns:a16="http://schemas.microsoft.com/office/drawing/2014/main" id="{697845FC-F830-42DF-8752-FF348AE9F3D1}"/>
              </a:ext>
            </a:extLst>
          </p:cNvPr>
          <p:cNvPicPr/>
          <p:nvPr/>
        </p:nvPicPr>
        <p:blipFill>
          <a:blip r:embed="rId3"/>
          <a:srcRect/>
          <a:stretch/>
        </p:blipFill>
        <p:spPr bwMode="auto">
          <a:xfrm>
            <a:off x="11305761" y="83083"/>
            <a:ext cx="2258138" cy="642902"/>
          </a:xfrm>
          <a:prstGeom prst="rect">
            <a:avLst/>
          </a:prstGeom>
          <a:noFill/>
          <a:ln>
            <a:noFill/>
          </a:ln>
        </p:spPr>
      </p:pic>
      <p:sp>
        <p:nvSpPr>
          <p:cNvPr id="122" name="Rectangle 121">
            <a:extLst>
              <a:ext uri="{FF2B5EF4-FFF2-40B4-BE49-F238E27FC236}">
                <a16:creationId xmlns:a16="http://schemas.microsoft.com/office/drawing/2014/main" id="{F55EEA80-1930-4149-AD2C-27F047C679DB}"/>
              </a:ext>
            </a:extLst>
          </p:cNvPr>
          <p:cNvSpPr/>
          <p:nvPr/>
        </p:nvSpPr>
        <p:spPr>
          <a:xfrm>
            <a:off x="196215" y="115623"/>
            <a:ext cx="8767174" cy="523220"/>
          </a:xfrm>
          <a:prstGeom prst="rect">
            <a:avLst/>
          </a:prstGeom>
        </p:spPr>
        <p:txBody>
          <a:bodyPr wrap="square">
            <a:spAutoFit/>
          </a:bodyPr>
          <a:lstStyle/>
          <a:p>
            <a:pPr algn="just"/>
            <a:r>
              <a:rPr lang="en-US" sz="2800" b="1" cap="small" spc="-30" dirty="0">
                <a:solidFill>
                  <a:schemeClr val="tx1">
                    <a:lumMod val="75000"/>
                    <a:lumOff val="25000"/>
                  </a:schemeClr>
                </a:solidFill>
                <a:latin typeface="Montserrat" panose="00000500000000000000" pitchFamily="2" charset="0"/>
              </a:rPr>
              <a:t>gams miro - interface</a:t>
            </a:r>
          </a:p>
        </p:txBody>
      </p:sp>
      <p:sp>
        <p:nvSpPr>
          <p:cNvPr id="126" name="Rectangle 125">
            <a:extLst>
              <a:ext uri="{FF2B5EF4-FFF2-40B4-BE49-F238E27FC236}">
                <a16:creationId xmlns:a16="http://schemas.microsoft.com/office/drawing/2014/main" id="{7173189F-CAC6-4A10-B735-9413145AA1D6}"/>
              </a:ext>
            </a:extLst>
          </p:cNvPr>
          <p:cNvSpPr/>
          <p:nvPr/>
        </p:nvSpPr>
        <p:spPr>
          <a:xfrm>
            <a:off x="11182347" y="9976197"/>
            <a:ext cx="2443181" cy="913520"/>
          </a:xfrm>
          <a:prstGeom prst="rect">
            <a:avLst/>
          </a:prstGeom>
          <a:solidFill>
            <a:schemeClr val="bg1">
              <a:lumMod val="95000"/>
            </a:schemeClr>
          </a:solidFill>
          <a:ln>
            <a:solidFill>
              <a:schemeClr val="bg1">
                <a:lumMod val="75000"/>
              </a:schemeClr>
            </a:solidFill>
          </a:ln>
        </p:spPr>
        <p:txBody>
          <a:bodyPr wrap="square">
            <a:spAutoFit/>
          </a:bodyPr>
          <a:lstStyle/>
          <a:p>
            <a:pPr algn="just">
              <a:lnSpc>
                <a:spcPts val="1300"/>
              </a:lnSpc>
            </a:pPr>
            <a:r>
              <a:rPr lang="en-US" sz="900" b="1" dirty="0">
                <a:solidFill>
                  <a:srgbClr val="494D55"/>
                </a:solidFill>
                <a:latin typeface="Montserrat" panose="00000500000000000000" pitchFamily="2" charset="0"/>
              </a:rPr>
              <a:t>GAMS Software GmbH</a:t>
            </a:r>
          </a:p>
          <a:p>
            <a:pPr algn="just">
              <a:lnSpc>
                <a:spcPts val="1300"/>
              </a:lnSpc>
            </a:pPr>
            <a:r>
              <a:rPr lang="en-US" sz="900" dirty="0">
                <a:solidFill>
                  <a:srgbClr val="494D55"/>
                </a:solidFill>
                <a:latin typeface="IBM Plex Sans" panose="020B0503050203000203" pitchFamily="34" charset="0"/>
                <a:hlinkClick r:id="rId4"/>
              </a:rPr>
              <a:t>www.gams.com</a:t>
            </a:r>
            <a:endParaRPr lang="en-US" sz="900" dirty="0">
              <a:solidFill>
                <a:srgbClr val="494D55"/>
              </a:solidFill>
              <a:latin typeface="IBM Plex Sans" panose="020B0503050203000203" pitchFamily="34" charset="0"/>
            </a:endParaRPr>
          </a:p>
          <a:p>
            <a:pPr algn="just">
              <a:lnSpc>
                <a:spcPts val="1300"/>
              </a:lnSpc>
            </a:pPr>
            <a:r>
              <a:rPr lang="en-US" sz="900" dirty="0">
                <a:solidFill>
                  <a:srgbClr val="494D55"/>
                </a:solidFill>
                <a:latin typeface="IBM Plex Sans" panose="020B0503050203000203" pitchFamily="34" charset="0"/>
                <a:hlinkClick r:id="rId5"/>
              </a:rPr>
              <a:t>sales@gams.com</a:t>
            </a:r>
            <a:endParaRPr lang="en-US" sz="900" dirty="0">
              <a:solidFill>
                <a:srgbClr val="494D55"/>
              </a:solidFill>
              <a:latin typeface="IBM Plex Sans" panose="020B0503050203000203" pitchFamily="34" charset="0"/>
            </a:endParaRPr>
          </a:p>
          <a:p>
            <a:pPr algn="just">
              <a:lnSpc>
                <a:spcPts val="1300"/>
              </a:lnSpc>
            </a:pPr>
            <a:r>
              <a:rPr lang="en-US" sz="900" cap="small" dirty="0">
                <a:solidFill>
                  <a:srgbClr val="494D55"/>
                </a:solidFill>
                <a:latin typeface="IBM Plex Sans" panose="020B0503050203000203" pitchFamily="34" charset="0"/>
              </a:rPr>
              <a:t>GAMS </a:t>
            </a:r>
            <a:r>
              <a:rPr lang="en-US" sz="900" dirty="0">
                <a:solidFill>
                  <a:srgbClr val="494D55"/>
                </a:solidFill>
                <a:latin typeface="IBM Plex Sans" panose="020B0503050203000203" pitchFamily="34" charset="0"/>
              </a:rPr>
              <a:t>MIRO version 2.11.0</a:t>
            </a:r>
          </a:p>
          <a:p>
            <a:pPr algn="just">
              <a:lnSpc>
                <a:spcPts val="1300"/>
              </a:lnSpc>
            </a:pPr>
            <a:r>
              <a:rPr lang="en-US" sz="900" dirty="0">
                <a:solidFill>
                  <a:srgbClr val="494D55"/>
                </a:solidFill>
                <a:latin typeface="IBM Plex Sans" panose="020B0503050203000203" pitchFamily="34" charset="0"/>
              </a:rPr>
              <a:t>Updated: 2024-08-05</a:t>
            </a:r>
          </a:p>
        </p:txBody>
      </p:sp>
      <p:grpSp>
        <p:nvGrpSpPr>
          <p:cNvPr id="127" name="Group 126">
            <a:extLst>
              <a:ext uri="{FF2B5EF4-FFF2-40B4-BE49-F238E27FC236}">
                <a16:creationId xmlns:a16="http://schemas.microsoft.com/office/drawing/2014/main" id="{0B5F5E87-A581-491F-8233-762EA02D3ADD}"/>
              </a:ext>
            </a:extLst>
          </p:cNvPr>
          <p:cNvGrpSpPr/>
          <p:nvPr/>
        </p:nvGrpSpPr>
        <p:grpSpPr>
          <a:xfrm>
            <a:off x="177702" y="924848"/>
            <a:ext cx="2536899" cy="3092181"/>
            <a:chOff x="0" y="595513"/>
            <a:chExt cx="2536899" cy="3092181"/>
          </a:xfrm>
        </p:grpSpPr>
        <p:sp>
          <p:nvSpPr>
            <p:cNvPr id="130" name="Rectangle 129">
              <a:extLst>
                <a:ext uri="{FF2B5EF4-FFF2-40B4-BE49-F238E27FC236}">
                  <a16:creationId xmlns:a16="http://schemas.microsoft.com/office/drawing/2014/main" id="{6753D1AD-DE4D-47DC-97F4-BA6717F77F95}"/>
                </a:ext>
              </a:extLst>
            </p:cNvPr>
            <p:cNvSpPr/>
            <p:nvPr/>
          </p:nvSpPr>
          <p:spPr>
            <a:xfrm>
              <a:off x="0" y="848455"/>
              <a:ext cx="2536899" cy="2839239"/>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GAMS MIRO enables you to turn your GAMS(Py) models into fully-fledged applications that are easy to distribute. An intuitive user  interface allows you to interact with the underlying GAMS model, quickly create scenarios, compare results and much more. Choose from a variety of powerful charts, maps, pivot tables, and other tools to gain deeper insights into the characteristics of your data and the optimization problem. GAMS MIRO can be used as a local application, a hybrid of a local application that performs model calculations in a highly scalable cloud setup, up to a pure server setup that can be accessed from anywhere.</a:t>
              </a:r>
            </a:p>
          </p:txBody>
        </p:sp>
        <p:sp>
          <p:nvSpPr>
            <p:cNvPr id="131" name="Rectangle 130">
              <a:extLst>
                <a:ext uri="{FF2B5EF4-FFF2-40B4-BE49-F238E27FC236}">
                  <a16:creationId xmlns:a16="http://schemas.microsoft.com/office/drawing/2014/main" id="{C0F6AC64-0647-4B5F-B761-D33B75282DD5}"/>
                </a:ext>
              </a:extLst>
            </p:cNvPr>
            <p:cNvSpPr/>
            <p:nvPr/>
          </p:nvSpPr>
          <p:spPr>
            <a:xfrm>
              <a:off x="0" y="595513"/>
              <a:ext cx="811441" cy="276999"/>
            </a:xfrm>
            <a:prstGeom prst="rect">
              <a:avLst/>
            </a:prstGeom>
          </p:spPr>
          <p:txBody>
            <a:bodyPr wrap="none">
              <a:spAutoFit/>
            </a:bodyPr>
            <a:lstStyle/>
            <a:p>
              <a:r>
                <a:rPr lang="en-US" sz="1200" b="1" dirty="0">
                  <a:solidFill>
                    <a:srgbClr val="F39619"/>
                  </a:solidFill>
                  <a:latin typeface="Montserrat" panose="00000500000000000000" pitchFamily="2" charset="0"/>
                </a:rPr>
                <a:t>General</a:t>
              </a:r>
            </a:p>
          </p:txBody>
        </p:sp>
      </p:grpSp>
      <p:pic>
        <p:nvPicPr>
          <p:cNvPr id="21" name="Picture 20">
            <a:extLst>
              <a:ext uri="{FF2B5EF4-FFF2-40B4-BE49-F238E27FC236}">
                <a16:creationId xmlns:a16="http://schemas.microsoft.com/office/drawing/2014/main" id="{62E53B39-ABE5-4AFE-8970-DB6431E84D53}"/>
              </a:ext>
            </a:extLst>
          </p:cNvPr>
          <p:cNvPicPr>
            <a:picLocks noChangeAspect="1"/>
          </p:cNvPicPr>
          <p:nvPr/>
        </p:nvPicPr>
        <p:blipFill rotWithShape="1">
          <a:blip r:embed="rId6"/>
          <a:srcRect t="933"/>
          <a:stretch/>
        </p:blipFill>
        <p:spPr>
          <a:xfrm>
            <a:off x="2943625" y="1292225"/>
            <a:ext cx="2137963" cy="2477141"/>
          </a:xfrm>
          <a:prstGeom prst="rect">
            <a:avLst/>
          </a:prstGeom>
        </p:spPr>
      </p:pic>
      <p:sp>
        <p:nvSpPr>
          <p:cNvPr id="152" name="Rectangle 151">
            <a:extLst>
              <a:ext uri="{FF2B5EF4-FFF2-40B4-BE49-F238E27FC236}">
                <a16:creationId xmlns:a16="http://schemas.microsoft.com/office/drawing/2014/main" id="{EA6A7122-D35F-4FC6-AD32-D36797D8A7A2}"/>
              </a:ext>
            </a:extLst>
          </p:cNvPr>
          <p:cNvSpPr/>
          <p:nvPr/>
        </p:nvSpPr>
        <p:spPr>
          <a:xfrm>
            <a:off x="2854045" y="901262"/>
            <a:ext cx="1385316" cy="276999"/>
          </a:xfrm>
          <a:prstGeom prst="rect">
            <a:avLst/>
          </a:prstGeom>
        </p:spPr>
        <p:txBody>
          <a:bodyPr wrap="none">
            <a:spAutoFit/>
          </a:bodyPr>
          <a:lstStyle/>
          <a:p>
            <a:r>
              <a:rPr lang="en-US" sz="1200" b="1" dirty="0">
                <a:solidFill>
                  <a:srgbClr val="F39619"/>
                </a:solidFill>
                <a:latin typeface="Montserrat" panose="00000500000000000000" pitchFamily="2" charset="0"/>
              </a:rPr>
              <a:t>Navigation Bar</a:t>
            </a:r>
          </a:p>
        </p:txBody>
      </p:sp>
      <p:cxnSp>
        <p:nvCxnSpPr>
          <p:cNvPr id="155" name="Straight Connector 154">
            <a:extLst>
              <a:ext uri="{FF2B5EF4-FFF2-40B4-BE49-F238E27FC236}">
                <a16:creationId xmlns:a16="http://schemas.microsoft.com/office/drawing/2014/main" id="{31B87969-B367-4FB4-9CCE-ED148FABA78A}"/>
              </a:ext>
            </a:extLst>
          </p:cNvPr>
          <p:cNvCxnSpPr>
            <a:cxnSpLocks/>
          </p:cNvCxnSpPr>
          <p:nvPr/>
        </p:nvCxnSpPr>
        <p:spPr>
          <a:xfrm flipV="1">
            <a:off x="265265" y="1152896"/>
            <a:ext cx="2351729" cy="4689"/>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cxnSp>
        <p:nvCxnSpPr>
          <p:cNvPr id="181" name="Straight Connector 180">
            <a:extLst>
              <a:ext uri="{FF2B5EF4-FFF2-40B4-BE49-F238E27FC236}">
                <a16:creationId xmlns:a16="http://schemas.microsoft.com/office/drawing/2014/main" id="{B5052236-F67B-4D44-A0CC-9FC2AF0D105A}"/>
              </a:ext>
            </a:extLst>
          </p:cNvPr>
          <p:cNvCxnSpPr>
            <a:cxnSpLocks/>
          </p:cNvCxnSpPr>
          <p:nvPr/>
        </p:nvCxnSpPr>
        <p:spPr>
          <a:xfrm flipV="1">
            <a:off x="2943625" y="1149621"/>
            <a:ext cx="4704779" cy="3275"/>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sp>
        <p:nvSpPr>
          <p:cNvPr id="188" name="Rectangle 187">
            <a:extLst>
              <a:ext uri="{FF2B5EF4-FFF2-40B4-BE49-F238E27FC236}">
                <a16:creationId xmlns:a16="http://schemas.microsoft.com/office/drawing/2014/main" id="{9CB868BA-F5A7-4186-AE59-0ADD8541D13B}"/>
              </a:ext>
            </a:extLst>
          </p:cNvPr>
          <p:cNvSpPr/>
          <p:nvPr/>
        </p:nvSpPr>
        <p:spPr>
          <a:xfrm>
            <a:off x="5105400" y="1171213"/>
            <a:ext cx="2612865" cy="577081"/>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The navigation bar is used to switch between the different submenus of a MIRO application. </a:t>
            </a:r>
          </a:p>
        </p:txBody>
      </p:sp>
      <p:sp>
        <p:nvSpPr>
          <p:cNvPr id="192" name="Rectangle 191">
            <a:extLst>
              <a:ext uri="{FF2B5EF4-FFF2-40B4-BE49-F238E27FC236}">
                <a16:creationId xmlns:a16="http://schemas.microsoft.com/office/drawing/2014/main" id="{CE3754A2-0A24-438E-BCC0-52F69528059B}"/>
              </a:ext>
            </a:extLst>
          </p:cNvPr>
          <p:cNvSpPr/>
          <p:nvPr/>
        </p:nvSpPr>
        <p:spPr>
          <a:xfrm>
            <a:off x="7817294" y="920341"/>
            <a:ext cx="1091966" cy="276999"/>
          </a:xfrm>
          <a:prstGeom prst="rect">
            <a:avLst/>
          </a:prstGeom>
        </p:spPr>
        <p:txBody>
          <a:bodyPr wrap="none">
            <a:spAutoFit/>
          </a:bodyPr>
          <a:lstStyle/>
          <a:p>
            <a:r>
              <a:rPr lang="en-US" sz="1200" b="1" dirty="0">
                <a:solidFill>
                  <a:srgbClr val="F39619"/>
                </a:solidFill>
                <a:latin typeface="Montserrat" panose="00000500000000000000" pitchFamily="2" charset="0"/>
              </a:rPr>
              <a:t>Header Bar</a:t>
            </a:r>
          </a:p>
        </p:txBody>
      </p:sp>
      <p:cxnSp>
        <p:nvCxnSpPr>
          <p:cNvPr id="193" name="Straight Connector 192">
            <a:extLst>
              <a:ext uri="{FF2B5EF4-FFF2-40B4-BE49-F238E27FC236}">
                <a16:creationId xmlns:a16="http://schemas.microsoft.com/office/drawing/2014/main" id="{322F1F0B-3AE7-46BD-9587-9B622691D59F}"/>
              </a:ext>
            </a:extLst>
          </p:cNvPr>
          <p:cNvCxnSpPr>
            <a:cxnSpLocks/>
          </p:cNvCxnSpPr>
          <p:nvPr/>
        </p:nvCxnSpPr>
        <p:spPr>
          <a:xfrm flipV="1">
            <a:off x="7917193" y="1157585"/>
            <a:ext cx="5518870" cy="13000"/>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sp>
        <p:nvSpPr>
          <p:cNvPr id="194" name="Rectangle 193">
            <a:extLst>
              <a:ext uri="{FF2B5EF4-FFF2-40B4-BE49-F238E27FC236}">
                <a16:creationId xmlns:a16="http://schemas.microsoft.com/office/drawing/2014/main" id="{FE0E05EF-7871-4852-84AC-11AEB7D09177}"/>
              </a:ext>
            </a:extLst>
          </p:cNvPr>
          <p:cNvSpPr/>
          <p:nvPr/>
        </p:nvSpPr>
        <p:spPr>
          <a:xfrm>
            <a:off x="7812800" y="1190292"/>
            <a:ext cx="3622165" cy="3000821"/>
          </a:xfrm>
          <a:prstGeom prst="rect">
            <a:avLst/>
          </a:prstGeom>
        </p:spPr>
        <p:txBody>
          <a:bodyPr wrap="square">
            <a:spAutoFit/>
          </a:bodyPr>
          <a:lstStyle/>
          <a:p>
            <a:r>
              <a:rPr lang="en-US" sz="1050" b="1" dirty="0">
                <a:solidFill>
                  <a:srgbClr val="494D55"/>
                </a:solidFill>
                <a:latin typeface="IBM Plex Sans" panose="020B0503050203000203" pitchFamily="34" charset="0"/>
              </a:rPr>
              <a:t>Scenario</a:t>
            </a:r>
          </a:p>
          <a:p>
            <a:pPr marL="171450" indent="-171450" algn="just">
              <a:buFont typeface="Wingdings" panose="05000000000000000000" pitchFamily="2" charset="2"/>
              <a:buChar char="§"/>
            </a:pPr>
            <a:r>
              <a:rPr lang="en-US" sz="1050" dirty="0">
                <a:solidFill>
                  <a:srgbClr val="494D55"/>
                </a:solidFill>
                <a:latin typeface="IBM Plex Sans" panose="020B0503050203000203" pitchFamily="34" charset="0"/>
              </a:rPr>
              <a:t>Save and delete a scenario.</a:t>
            </a:r>
          </a:p>
          <a:p>
            <a:pPr marL="171450" indent="-171450" algn="just">
              <a:buFont typeface="Wingdings" panose="05000000000000000000" pitchFamily="2" charset="2"/>
              <a:buChar char="§"/>
            </a:pPr>
            <a:r>
              <a:rPr lang="en-US" sz="1050" dirty="0">
                <a:solidFill>
                  <a:srgbClr val="494D55"/>
                </a:solidFill>
                <a:latin typeface="IBM Plex Sans" panose="020B0503050203000203" pitchFamily="34" charset="0"/>
              </a:rPr>
              <a:t>Export a scenario (GDX, CSV, XLS, MIROSCEN) </a:t>
            </a:r>
          </a:p>
          <a:p>
            <a:pPr marL="171450" indent="-171450" algn="just">
              <a:buFont typeface="Wingdings" panose="05000000000000000000" pitchFamily="2" charset="2"/>
              <a:buChar char="§"/>
            </a:pPr>
            <a:r>
              <a:rPr lang="en-US" sz="1050" dirty="0">
                <a:solidFill>
                  <a:srgbClr val="494D55"/>
                </a:solidFill>
                <a:latin typeface="IBM Plex Sans" panose="020B0503050203000203" pitchFamily="34" charset="0"/>
              </a:rPr>
              <a:t>Edit scenario metadata</a:t>
            </a:r>
          </a:p>
          <a:p>
            <a:pPr marL="342900" lvl="1" indent="-171450" algn="just">
              <a:buFont typeface="Wingdings" panose="05000000000000000000" pitchFamily="2" charset="2"/>
              <a:buChar char="§"/>
            </a:pPr>
            <a:r>
              <a:rPr lang="en-US" sz="1050" dirty="0">
                <a:solidFill>
                  <a:srgbClr val="494D55"/>
                </a:solidFill>
                <a:latin typeface="IBM Plex Sans" panose="020B0503050203000203" pitchFamily="34" charset="0"/>
              </a:rPr>
              <a:t>Scenario name and tag(s)</a:t>
            </a:r>
          </a:p>
          <a:p>
            <a:pPr marL="342900" lvl="1" indent="-171450">
              <a:buFont typeface="Wingdings" panose="05000000000000000000" pitchFamily="2" charset="2"/>
              <a:buChar char="§"/>
            </a:pPr>
            <a:r>
              <a:rPr lang="en-US" sz="1050" dirty="0">
                <a:solidFill>
                  <a:srgbClr val="494D55"/>
                </a:solidFill>
                <a:latin typeface="IBM Plex Sans" panose="020B0503050203000203" pitchFamily="34" charset="0"/>
              </a:rPr>
              <a:t>File attachments</a:t>
            </a:r>
            <a:br>
              <a:rPr lang="en-US" sz="1050" dirty="0">
                <a:solidFill>
                  <a:srgbClr val="494D55"/>
                </a:solidFill>
                <a:latin typeface="IBM Plex Sans" panose="020B0503050203000203" pitchFamily="34" charset="0"/>
              </a:rPr>
            </a:br>
            <a:r>
              <a:rPr lang="en-US" sz="1050" dirty="0">
                <a:solidFill>
                  <a:srgbClr val="494D55"/>
                </a:solidFill>
                <a:latin typeface="IBM Plex Sans" panose="020B0503050203000203" pitchFamily="34" charset="0"/>
              </a:rPr>
              <a:t>Can be used as additional model input data or scenario information. Can also automatically be attached after a GAMS(Py) run (e.g. reports)</a:t>
            </a:r>
          </a:p>
          <a:p>
            <a:pPr marL="342900" lvl="1" indent="-171450">
              <a:buFont typeface="Wingdings" panose="05000000000000000000" pitchFamily="2" charset="2"/>
              <a:buChar char="§"/>
            </a:pPr>
            <a:r>
              <a:rPr lang="en-US" sz="1050" dirty="0">
                <a:solidFill>
                  <a:srgbClr val="494D55"/>
                </a:solidFill>
                <a:latin typeface="IBM Plex Sans" panose="020B0503050203000203" pitchFamily="34" charset="0"/>
              </a:rPr>
              <a:t>Views: Store configurations of renderers, e.g. of a pivot table.</a:t>
            </a:r>
          </a:p>
          <a:p>
            <a:pPr marL="342900" lvl="1" indent="-171450">
              <a:buFont typeface="Wingdings" panose="05000000000000000000" pitchFamily="2" charset="2"/>
              <a:buChar char="§"/>
            </a:pPr>
            <a:r>
              <a:rPr lang="en-US" sz="1050" dirty="0">
                <a:solidFill>
                  <a:srgbClr val="494D55"/>
                </a:solidFill>
                <a:latin typeface="IBM Plex Sans" panose="020B0503050203000203" pitchFamily="34" charset="0"/>
              </a:rPr>
              <a:t>Access permissions: Share a scenario with other users (requires GAMS MIRO Server).</a:t>
            </a:r>
          </a:p>
          <a:p>
            <a:pPr marL="171450" indent="-171450" algn="just">
              <a:buFont typeface="Wingdings" panose="05000000000000000000" pitchFamily="2" charset="2"/>
              <a:buChar char="§"/>
            </a:pPr>
            <a:r>
              <a:rPr lang="en-US" sz="1050" dirty="0">
                <a:solidFill>
                  <a:srgbClr val="494D55"/>
                </a:solidFill>
                <a:latin typeface="IBM Plex Sans" panose="020B0503050203000203" pitchFamily="34" charset="0"/>
              </a:rPr>
              <a:t>Remove duplicates: Remove duplicate records from input data.</a:t>
            </a:r>
          </a:p>
          <a:p>
            <a:pPr algn="just"/>
            <a:r>
              <a:rPr lang="en-US" sz="1050" b="1" dirty="0">
                <a:solidFill>
                  <a:srgbClr val="494D55"/>
                </a:solidFill>
                <a:latin typeface="IBM Plex Sans" panose="020B0503050203000203" pitchFamily="34" charset="0"/>
              </a:rPr>
              <a:t>Help</a:t>
            </a:r>
          </a:p>
          <a:p>
            <a:pPr algn="just"/>
            <a:r>
              <a:rPr lang="en-US" sz="1050" dirty="0">
                <a:solidFill>
                  <a:srgbClr val="494D55"/>
                </a:solidFill>
                <a:latin typeface="IBM Plex Sans" panose="020B0503050203000203" pitchFamily="34" charset="0"/>
              </a:rPr>
              <a:t>Link to the documentation, the </a:t>
            </a:r>
            <a:r>
              <a:rPr lang="en-US" sz="1050">
                <a:solidFill>
                  <a:srgbClr val="494D55"/>
                </a:solidFill>
                <a:latin typeface="IBM Plex Sans" panose="020B0503050203000203" pitchFamily="34" charset="0"/>
              </a:rPr>
              <a:t>GAMS </a:t>
            </a:r>
            <a:r>
              <a:rPr lang="en-US" sz="1050" dirty="0">
                <a:solidFill>
                  <a:srgbClr val="494D55"/>
                </a:solidFill>
                <a:latin typeface="IBM Plex Sans" panose="020B0503050203000203" pitchFamily="34" charset="0"/>
              </a:rPr>
              <a:t>f</a:t>
            </a:r>
            <a:r>
              <a:rPr lang="en-US" sz="1050">
                <a:solidFill>
                  <a:srgbClr val="494D55"/>
                </a:solidFill>
                <a:latin typeface="IBM Plex Sans" panose="020B0503050203000203" pitchFamily="34" charset="0"/>
              </a:rPr>
              <a:t>orum </a:t>
            </a:r>
            <a:r>
              <a:rPr lang="en-US" sz="1050" dirty="0">
                <a:solidFill>
                  <a:srgbClr val="494D55"/>
                </a:solidFill>
                <a:latin typeface="IBM Plex Sans" panose="020B0503050203000203" pitchFamily="34" charset="0"/>
              </a:rPr>
              <a:t>and license information; access to the command palette.</a:t>
            </a:r>
          </a:p>
        </p:txBody>
      </p:sp>
      <p:grpSp>
        <p:nvGrpSpPr>
          <p:cNvPr id="52" name="Group 51">
            <a:extLst>
              <a:ext uri="{FF2B5EF4-FFF2-40B4-BE49-F238E27FC236}">
                <a16:creationId xmlns:a16="http://schemas.microsoft.com/office/drawing/2014/main" id="{B81576B6-CC93-43C0-9660-922277CF229A}"/>
              </a:ext>
            </a:extLst>
          </p:cNvPr>
          <p:cNvGrpSpPr/>
          <p:nvPr/>
        </p:nvGrpSpPr>
        <p:grpSpPr>
          <a:xfrm>
            <a:off x="5201172" y="1681992"/>
            <a:ext cx="2517093" cy="2354491"/>
            <a:chOff x="5201172" y="1681992"/>
            <a:chExt cx="2517093" cy="2354491"/>
          </a:xfrm>
        </p:grpSpPr>
        <p:sp>
          <p:nvSpPr>
            <p:cNvPr id="195" name="Rectangle 194">
              <a:extLst>
                <a:ext uri="{FF2B5EF4-FFF2-40B4-BE49-F238E27FC236}">
                  <a16:creationId xmlns:a16="http://schemas.microsoft.com/office/drawing/2014/main" id="{62456FF0-04F6-4078-A157-63499B413C22}"/>
                </a:ext>
              </a:extLst>
            </p:cNvPr>
            <p:cNvSpPr/>
            <p:nvPr/>
          </p:nvSpPr>
          <p:spPr>
            <a:xfrm>
              <a:off x="5343145" y="1681992"/>
              <a:ext cx="2375120" cy="2354491"/>
            </a:xfrm>
            <a:prstGeom prst="rect">
              <a:avLst/>
            </a:prstGeom>
          </p:spPr>
          <p:txBody>
            <a:bodyPr wrap="square">
              <a:spAutoFit/>
            </a:bodyPr>
            <a:lstStyle/>
            <a:p>
              <a:r>
                <a:rPr lang="en-US" sz="1050" b="1" dirty="0">
                  <a:solidFill>
                    <a:srgbClr val="494D55"/>
                  </a:solidFill>
                  <a:latin typeface="IBM Plex Sans" panose="020B0503050203000203" pitchFamily="34" charset="0"/>
                </a:rPr>
                <a:t>Input</a:t>
              </a:r>
            </a:p>
            <a:p>
              <a:pPr algn="just"/>
              <a:r>
                <a:rPr lang="en-US" sz="1050" dirty="0">
                  <a:solidFill>
                    <a:srgbClr val="494D55"/>
                  </a:solidFill>
                  <a:latin typeface="IBM Plex Sans" panose="020B0503050203000203" pitchFamily="34" charset="0"/>
                </a:rPr>
                <a:t>Modification &amp; visualization of input data for a model run.</a:t>
              </a:r>
            </a:p>
            <a:p>
              <a:pPr algn="just"/>
              <a:r>
                <a:rPr lang="en-US" sz="1050" b="1" dirty="0">
                  <a:solidFill>
                    <a:srgbClr val="494D55"/>
                  </a:solidFill>
                  <a:latin typeface="IBM Plex Sans" panose="020B0503050203000203" pitchFamily="34" charset="0"/>
                </a:rPr>
                <a:t>Output</a:t>
              </a:r>
            </a:p>
            <a:p>
              <a:pPr algn="just"/>
              <a:r>
                <a:rPr lang="en-US" sz="1050" dirty="0">
                  <a:solidFill>
                    <a:srgbClr val="494D55"/>
                  </a:solidFill>
                  <a:latin typeface="IBM Plex Sans" panose="020B0503050203000203" pitchFamily="34" charset="0"/>
                </a:rPr>
                <a:t>Visualization of output data.</a:t>
              </a:r>
            </a:p>
            <a:p>
              <a:pPr algn="just"/>
              <a:r>
                <a:rPr lang="en-US" sz="1050" b="1" dirty="0">
                  <a:solidFill>
                    <a:srgbClr val="494D55"/>
                  </a:solidFill>
                  <a:latin typeface="IBM Plex Sans" panose="020B0503050203000203" pitchFamily="34" charset="0"/>
                </a:rPr>
                <a:t>GAMS interaction</a:t>
              </a:r>
            </a:p>
            <a:p>
              <a:pPr algn="just"/>
              <a:r>
                <a:rPr lang="en-US" sz="1050" dirty="0">
                  <a:solidFill>
                    <a:srgbClr val="494D55"/>
                  </a:solidFill>
                  <a:latin typeface="IBM Plex Sans" panose="020B0503050203000203" pitchFamily="34" charset="0"/>
                </a:rPr>
                <a:t>Shows status, logs and listing files of a model run.</a:t>
              </a:r>
            </a:p>
            <a:p>
              <a:pPr algn="just"/>
              <a:r>
                <a:rPr lang="en-US" sz="1050" b="1" dirty="0">
                  <a:solidFill>
                    <a:srgbClr val="494D55"/>
                  </a:solidFill>
                  <a:latin typeface="IBM Plex Sans" panose="020B0503050203000203" pitchFamily="34" charset="0"/>
                </a:rPr>
                <a:t>Load scenarios</a:t>
              </a:r>
            </a:p>
            <a:p>
              <a:pPr algn="just"/>
              <a:r>
                <a:rPr lang="en-US" sz="1050" dirty="0">
                  <a:solidFill>
                    <a:srgbClr val="494D55"/>
                  </a:solidFill>
                  <a:latin typeface="IBM Plex Sans" panose="020B0503050203000203" pitchFamily="34" charset="0"/>
                </a:rPr>
                <a:t>Slice &amp; dice the database to fetch scenarios you are interested in.</a:t>
              </a:r>
            </a:p>
            <a:p>
              <a:pPr algn="just"/>
              <a:r>
                <a:rPr lang="en-US" sz="1050" b="1" dirty="0">
                  <a:solidFill>
                    <a:srgbClr val="494D55"/>
                  </a:solidFill>
                  <a:latin typeface="IBM Plex Sans" panose="020B0503050203000203" pitchFamily="34" charset="0"/>
                </a:rPr>
                <a:t>Compare scenarios</a:t>
              </a:r>
            </a:p>
            <a:p>
              <a:pPr algn="just"/>
              <a:r>
                <a:rPr lang="en-US" sz="1050" dirty="0">
                  <a:solidFill>
                    <a:srgbClr val="494D55"/>
                  </a:solidFill>
                  <a:latin typeface="IBM Plex Sans" panose="020B0503050203000203" pitchFamily="34" charset="0"/>
                </a:rPr>
                <a:t>Module for the comparison of scenarios</a:t>
              </a:r>
            </a:p>
          </p:txBody>
        </p:sp>
        <p:grpSp>
          <p:nvGrpSpPr>
            <p:cNvPr id="51" name="Group 50">
              <a:extLst>
                <a:ext uri="{FF2B5EF4-FFF2-40B4-BE49-F238E27FC236}">
                  <a16:creationId xmlns:a16="http://schemas.microsoft.com/office/drawing/2014/main" id="{5866BF22-F9FA-4E10-94E1-B2DF02298DDA}"/>
                </a:ext>
              </a:extLst>
            </p:cNvPr>
            <p:cNvGrpSpPr/>
            <p:nvPr/>
          </p:nvGrpSpPr>
          <p:grpSpPr>
            <a:xfrm>
              <a:off x="5201172" y="1741525"/>
              <a:ext cx="170571" cy="1903375"/>
              <a:chOff x="5201172" y="1741525"/>
              <a:chExt cx="170571" cy="1903375"/>
            </a:xfrm>
          </p:grpSpPr>
          <p:pic>
            <p:nvPicPr>
              <p:cNvPr id="39" name="Picture 38">
                <a:extLst>
                  <a:ext uri="{FF2B5EF4-FFF2-40B4-BE49-F238E27FC236}">
                    <a16:creationId xmlns:a16="http://schemas.microsoft.com/office/drawing/2014/main" id="{C5DD6E7F-EE34-4609-B078-6B92CD98F2F4}"/>
                  </a:ext>
                </a:extLst>
              </p:cNvPr>
              <p:cNvPicPr>
                <a:picLocks noChangeAspect="1"/>
              </p:cNvPicPr>
              <p:nvPr/>
            </p:nvPicPr>
            <p:blipFill>
              <a:blip r:embed="rId7"/>
              <a:stretch>
                <a:fillRect/>
              </a:stretch>
            </p:blipFill>
            <p:spPr>
              <a:xfrm>
                <a:off x="5210592" y="1741525"/>
                <a:ext cx="154170" cy="137769"/>
              </a:xfrm>
              <a:prstGeom prst="rect">
                <a:avLst/>
              </a:prstGeom>
            </p:spPr>
          </p:pic>
          <p:pic>
            <p:nvPicPr>
              <p:cNvPr id="41" name="Picture 40">
                <a:extLst>
                  <a:ext uri="{FF2B5EF4-FFF2-40B4-BE49-F238E27FC236}">
                    <a16:creationId xmlns:a16="http://schemas.microsoft.com/office/drawing/2014/main" id="{7E0161F0-2E3B-4DB9-85B5-CFD2CAEE36B4}"/>
                  </a:ext>
                </a:extLst>
              </p:cNvPr>
              <p:cNvPicPr>
                <a:picLocks noChangeAspect="1"/>
              </p:cNvPicPr>
              <p:nvPr/>
            </p:nvPicPr>
            <p:blipFill>
              <a:blip r:embed="rId8"/>
              <a:stretch>
                <a:fillRect/>
              </a:stretch>
            </p:blipFill>
            <p:spPr>
              <a:xfrm>
                <a:off x="5204242" y="2211528"/>
                <a:ext cx="167291" cy="170571"/>
              </a:xfrm>
              <a:prstGeom prst="rect">
                <a:avLst/>
              </a:prstGeom>
            </p:spPr>
          </p:pic>
          <p:pic>
            <p:nvPicPr>
              <p:cNvPr id="44" name="Picture 43">
                <a:extLst>
                  <a:ext uri="{FF2B5EF4-FFF2-40B4-BE49-F238E27FC236}">
                    <a16:creationId xmlns:a16="http://schemas.microsoft.com/office/drawing/2014/main" id="{DCEB594E-66B9-42AF-B66A-DB02B08AD71E}"/>
                  </a:ext>
                </a:extLst>
              </p:cNvPr>
              <p:cNvPicPr>
                <a:picLocks noChangeAspect="1"/>
              </p:cNvPicPr>
              <p:nvPr/>
            </p:nvPicPr>
            <p:blipFill>
              <a:blip r:embed="rId9"/>
              <a:stretch>
                <a:fillRect/>
              </a:stretch>
            </p:blipFill>
            <p:spPr>
              <a:xfrm>
                <a:off x="5201172" y="2531062"/>
                <a:ext cx="170571" cy="170571"/>
              </a:xfrm>
              <a:prstGeom prst="rect">
                <a:avLst/>
              </a:prstGeom>
            </p:spPr>
          </p:pic>
          <p:pic>
            <p:nvPicPr>
              <p:cNvPr id="47" name="Picture 46">
                <a:extLst>
                  <a:ext uri="{FF2B5EF4-FFF2-40B4-BE49-F238E27FC236}">
                    <a16:creationId xmlns:a16="http://schemas.microsoft.com/office/drawing/2014/main" id="{4449C3A5-5B44-4FB7-8E51-F328564076FA}"/>
                  </a:ext>
                </a:extLst>
              </p:cNvPr>
              <p:cNvPicPr>
                <a:picLocks noChangeAspect="1"/>
              </p:cNvPicPr>
              <p:nvPr/>
            </p:nvPicPr>
            <p:blipFill>
              <a:blip r:embed="rId10"/>
              <a:stretch>
                <a:fillRect/>
              </a:stretch>
            </p:blipFill>
            <p:spPr>
              <a:xfrm>
                <a:off x="5207844" y="3009890"/>
                <a:ext cx="134489" cy="160731"/>
              </a:xfrm>
              <a:prstGeom prst="rect">
                <a:avLst/>
              </a:prstGeom>
            </p:spPr>
          </p:pic>
          <p:pic>
            <p:nvPicPr>
              <p:cNvPr id="49" name="Picture 48">
                <a:extLst>
                  <a:ext uri="{FF2B5EF4-FFF2-40B4-BE49-F238E27FC236}">
                    <a16:creationId xmlns:a16="http://schemas.microsoft.com/office/drawing/2014/main" id="{FEC4CCB3-6B8C-490F-8636-D89437FA41F8}"/>
                  </a:ext>
                </a:extLst>
              </p:cNvPr>
              <p:cNvPicPr>
                <a:picLocks noChangeAspect="1"/>
              </p:cNvPicPr>
              <p:nvPr/>
            </p:nvPicPr>
            <p:blipFill>
              <a:blip r:embed="rId11"/>
              <a:stretch>
                <a:fillRect/>
              </a:stretch>
            </p:blipFill>
            <p:spPr>
              <a:xfrm>
                <a:off x="5202163" y="3510411"/>
                <a:ext cx="150890" cy="134489"/>
              </a:xfrm>
              <a:prstGeom prst="rect">
                <a:avLst/>
              </a:prstGeom>
            </p:spPr>
          </p:pic>
        </p:grpSp>
      </p:grpSp>
      <p:sp>
        <p:nvSpPr>
          <p:cNvPr id="208" name="Rectangle 207">
            <a:extLst>
              <a:ext uri="{FF2B5EF4-FFF2-40B4-BE49-F238E27FC236}">
                <a16:creationId xmlns:a16="http://schemas.microsoft.com/office/drawing/2014/main" id="{EA9B3423-B40B-426B-BE8F-C9B91335FD19}"/>
              </a:ext>
            </a:extLst>
          </p:cNvPr>
          <p:cNvSpPr/>
          <p:nvPr/>
        </p:nvSpPr>
        <p:spPr>
          <a:xfrm>
            <a:off x="177702" y="4262510"/>
            <a:ext cx="2178802" cy="276999"/>
          </a:xfrm>
          <a:prstGeom prst="rect">
            <a:avLst/>
          </a:prstGeom>
        </p:spPr>
        <p:txBody>
          <a:bodyPr wrap="none">
            <a:spAutoFit/>
          </a:bodyPr>
          <a:lstStyle/>
          <a:p>
            <a:r>
              <a:rPr lang="en-US" sz="1200" b="1" dirty="0">
                <a:solidFill>
                  <a:srgbClr val="F39619"/>
                </a:solidFill>
                <a:latin typeface="Montserrat" panose="00000500000000000000" pitchFamily="2" charset="0"/>
              </a:rPr>
              <a:t>Model Input and Output </a:t>
            </a:r>
          </a:p>
        </p:txBody>
      </p:sp>
      <p:cxnSp>
        <p:nvCxnSpPr>
          <p:cNvPr id="209" name="Straight Connector 208">
            <a:extLst>
              <a:ext uri="{FF2B5EF4-FFF2-40B4-BE49-F238E27FC236}">
                <a16:creationId xmlns:a16="http://schemas.microsoft.com/office/drawing/2014/main" id="{F0EB519B-47CF-4692-BA85-74A365B0052F}"/>
              </a:ext>
            </a:extLst>
          </p:cNvPr>
          <p:cNvCxnSpPr>
            <a:cxnSpLocks/>
          </p:cNvCxnSpPr>
          <p:nvPr/>
        </p:nvCxnSpPr>
        <p:spPr>
          <a:xfrm flipV="1">
            <a:off x="277601" y="4510423"/>
            <a:ext cx="4803987" cy="446"/>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sp>
        <p:nvSpPr>
          <p:cNvPr id="219" name="Rectangle 218">
            <a:extLst>
              <a:ext uri="{FF2B5EF4-FFF2-40B4-BE49-F238E27FC236}">
                <a16:creationId xmlns:a16="http://schemas.microsoft.com/office/drawing/2014/main" id="{A5C40CA3-2C04-4C5B-85DE-6E57886C10F8}"/>
              </a:ext>
            </a:extLst>
          </p:cNvPr>
          <p:cNvSpPr/>
          <p:nvPr/>
        </p:nvSpPr>
        <p:spPr>
          <a:xfrm>
            <a:off x="196215" y="4564626"/>
            <a:ext cx="4985151" cy="900246"/>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Model input data is located in the input section, the results are displayed in the output panel. Together with the scenario metadata, this is called a sandbox scenario. Per default, each symbol that is marked in the GAMS(Py) model for use with MIRO is displayed in a separate tab. Exceptions are scalar symbols (incl. singleton sets), which are collected in a joint table. </a:t>
            </a:r>
          </a:p>
        </p:txBody>
      </p:sp>
      <p:sp>
        <p:nvSpPr>
          <p:cNvPr id="220" name="Rectangle 219">
            <a:extLst>
              <a:ext uri="{FF2B5EF4-FFF2-40B4-BE49-F238E27FC236}">
                <a16:creationId xmlns:a16="http://schemas.microsoft.com/office/drawing/2014/main" id="{EC19498F-EA25-4306-8359-FD2CE353A7B3}"/>
              </a:ext>
            </a:extLst>
          </p:cNvPr>
          <p:cNvSpPr/>
          <p:nvPr/>
        </p:nvSpPr>
        <p:spPr>
          <a:xfrm>
            <a:off x="190134" y="5716696"/>
            <a:ext cx="2517687" cy="1061829"/>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Widgets are used to communicate data with GAMS(Py). Tables are the default input widgets. Data for scalar input symbols can  be communicated via sliders, dropdown menus, checkboxes or numeric inputs.  </a:t>
            </a:r>
          </a:p>
        </p:txBody>
      </p:sp>
      <p:pic>
        <p:nvPicPr>
          <p:cNvPr id="73" name="Picture 72">
            <a:extLst>
              <a:ext uri="{FF2B5EF4-FFF2-40B4-BE49-F238E27FC236}">
                <a16:creationId xmlns:a16="http://schemas.microsoft.com/office/drawing/2014/main" id="{23058CFF-6BCD-4B97-B30A-3D992606C0A3}"/>
              </a:ext>
            </a:extLst>
          </p:cNvPr>
          <p:cNvPicPr>
            <a:picLocks noChangeAspect="1"/>
          </p:cNvPicPr>
          <p:nvPr/>
        </p:nvPicPr>
        <p:blipFill>
          <a:blip r:embed="rId12"/>
          <a:stretch>
            <a:fillRect/>
          </a:stretch>
        </p:blipFill>
        <p:spPr>
          <a:xfrm>
            <a:off x="2798647" y="5791423"/>
            <a:ext cx="2282941" cy="598804"/>
          </a:xfrm>
          <a:prstGeom prst="rect">
            <a:avLst/>
          </a:prstGeom>
        </p:spPr>
      </p:pic>
      <p:sp>
        <p:nvSpPr>
          <p:cNvPr id="221" name="Rectangle 220">
            <a:extLst>
              <a:ext uri="{FF2B5EF4-FFF2-40B4-BE49-F238E27FC236}">
                <a16:creationId xmlns:a16="http://schemas.microsoft.com/office/drawing/2014/main" id="{FDC2DB90-F6CE-44A0-AEAF-B42C17B1813B}"/>
              </a:ext>
            </a:extLst>
          </p:cNvPr>
          <p:cNvSpPr/>
          <p:nvPr/>
        </p:nvSpPr>
        <p:spPr>
          <a:xfrm>
            <a:off x="5337081" y="4262064"/>
            <a:ext cx="1603324" cy="276999"/>
          </a:xfrm>
          <a:prstGeom prst="rect">
            <a:avLst/>
          </a:prstGeom>
        </p:spPr>
        <p:txBody>
          <a:bodyPr wrap="none">
            <a:spAutoFit/>
          </a:bodyPr>
          <a:lstStyle/>
          <a:p>
            <a:r>
              <a:rPr lang="en-US" sz="1200" b="1" dirty="0">
                <a:solidFill>
                  <a:srgbClr val="F39619"/>
                </a:solidFill>
                <a:latin typeface="Montserrat" panose="00000500000000000000" pitchFamily="2" charset="0"/>
              </a:rPr>
              <a:t>GAMS Interaction</a:t>
            </a:r>
          </a:p>
        </p:txBody>
      </p:sp>
      <p:sp>
        <p:nvSpPr>
          <p:cNvPr id="223" name="Rectangle 222">
            <a:extLst>
              <a:ext uri="{FF2B5EF4-FFF2-40B4-BE49-F238E27FC236}">
                <a16:creationId xmlns:a16="http://schemas.microsoft.com/office/drawing/2014/main" id="{CC7810E6-1169-4581-94C7-30E675F669D8}"/>
              </a:ext>
            </a:extLst>
          </p:cNvPr>
          <p:cNvSpPr/>
          <p:nvPr/>
        </p:nvSpPr>
        <p:spPr>
          <a:xfrm>
            <a:off x="5333070" y="4566813"/>
            <a:ext cx="4006670" cy="900246"/>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During the calculations, MIRO shows the GAMS interaction section where the GAMS log and listing file are located. User-defined logs can also be displayed here. Asynchronously submitted jobs (requires GAMS MIRO Server) are displayed in the Job list tab, from where the results can also be imported.</a:t>
            </a:r>
          </a:p>
        </p:txBody>
      </p:sp>
      <p:sp>
        <p:nvSpPr>
          <p:cNvPr id="224" name="Rectangle 223">
            <a:extLst>
              <a:ext uri="{FF2B5EF4-FFF2-40B4-BE49-F238E27FC236}">
                <a16:creationId xmlns:a16="http://schemas.microsoft.com/office/drawing/2014/main" id="{86634167-7BED-4BA3-B1D7-E06F50E6E800}"/>
              </a:ext>
            </a:extLst>
          </p:cNvPr>
          <p:cNvSpPr/>
          <p:nvPr/>
        </p:nvSpPr>
        <p:spPr>
          <a:xfrm>
            <a:off x="196216" y="5478790"/>
            <a:ext cx="2381553" cy="253916"/>
          </a:xfrm>
          <a:prstGeom prst="rect">
            <a:avLst/>
          </a:prstGeom>
        </p:spPr>
        <p:txBody>
          <a:bodyPr wrap="square">
            <a:spAutoFit/>
          </a:bodyPr>
          <a:lstStyle/>
          <a:p>
            <a:r>
              <a:rPr lang="en-US" sz="1050" b="1" dirty="0">
                <a:solidFill>
                  <a:srgbClr val="494D55"/>
                </a:solidFill>
                <a:latin typeface="IBM Plex Sans" panose="020B0503050203000203" pitchFamily="34" charset="0"/>
              </a:rPr>
              <a:t>Widgets for input symbols</a:t>
            </a:r>
          </a:p>
        </p:txBody>
      </p:sp>
      <p:sp>
        <p:nvSpPr>
          <p:cNvPr id="225" name="Rectangle 224">
            <a:extLst>
              <a:ext uri="{FF2B5EF4-FFF2-40B4-BE49-F238E27FC236}">
                <a16:creationId xmlns:a16="http://schemas.microsoft.com/office/drawing/2014/main" id="{33CD7AC4-D2FA-4131-A183-50DA223A3CD3}"/>
              </a:ext>
            </a:extLst>
          </p:cNvPr>
          <p:cNvSpPr/>
          <p:nvPr/>
        </p:nvSpPr>
        <p:spPr>
          <a:xfrm>
            <a:off x="2663679" y="6759843"/>
            <a:ext cx="2517687" cy="900246"/>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By utilizing custom input widgets (self-written R code) instead of standard tables, data can be communicated to the model in a fully customized manner, also for multiple symbols.</a:t>
            </a:r>
          </a:p>
        </p:txBody>
      </p:sp>
      <p:pic>
        <p:nvPicPr>
          <p:cNvPr id="77" name="Picture 76">
            <a:extLst>
              <a:ext uri="{FF2B5EF4-FFF2-40B4-BE49-F238E27FC236}">
                <a16:creationId xmlns:a16="http://schemas.microsoft.com/office/drawing/2014/main" id="{B20820EE-BB97-4F03-B995-254FEB72D428}"/>
              </a:ext>
            </a:extLst>
          </p:cNvPr>
          <p:cNvPicPr>
            <a:picLocks noChangeAspect="1"/>
          </p:cNvPicPr>
          <p:nvPr/>
        </p:nvPicPr>
        <p:blipFill>
          <a:blip r:embed="rId13"/>
          <a:stretch>
            <a:fillRect/>
          </a:stretch>
        </p:blipFill>
        <p:spPr>
          <a:xfrm>
            <a:off x="259383" y="6831604"/>
            <a:ext cx="2357611" cy="794483"/>
          </a:xfrm>
          <a:prstGeom prst="rect">
            <a:avLst/>
          </a:prstGeom>
        </p:spPr>
      </p:pic>
      <p:sp>
        <p:nvSpPr>
          <p:cNvPr id="229" name="Rectangle 228">
            <a:extLst>
              <a:ext uri="{FF2B5EF4-FFF2-40B4-BE49-F238E27FC236}">
                <a16:creationId xmlns:a16="http://schemas.microsoft.com/office/drawing/2014/main" id="{B4DF41AB-7DCC-4A77-8C26-68D9F540EBD0}"/>
              </a:ext>
            </a:extLst>
          </p:cNvPr>
          <p:cNvSpPr/>
          <p:nvPr/>
        </p:nvSpPr>
        <p:spPr>
          <a:xfrm>
            <a:off x="190134" y="9413659"/>
            <a:ext cx="2517687" cy="1384995"/>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For each input and output symbol a tabular as well as a graphical data representation can be configured. As with custom input widgets, self-written R code can be used to customize the visualization and combine data from multiple symbols into one graph. </a:t>
            </a:r>
          </a:p>
        </p:txBody>
      </p:sp>
      <p:sp>
        <p:nvSpPr>
          <p:cNvPr id="231" name="Rectangle 230">
            <a:extLst>
              <a:ext uri="{FF2B5EF4-FFF2-40B4-BE49-F238E27FC236}">
                <a16:creationId xmlns:a16="http://schemas.microsoft.com/office/drawing/2014/main" id="{6E1BD111-56C7-466D-B18E-FC2E515509FD}"/>
              </a:ext>
            </a:extLst>
          </p:cNvPr>
          <p:cNvSpPr/>
          <p:nvPr/>
        </p:nvSpPr>
        <p:spPr>
          <a:xfrm>
            <a:off x="196216" y="9175753"/>
            <a:ext cx="2381553" cy="253916"/>
          </a:xfrm>
          <a:prstGeom prst="rect">
            <a:avLst/>
          </a:prstGeom>
        </p:spPr>
        <p:txBody>
          <a:bodyPr wrap="square">
            <a:spAutoFit/>
          </a:bodyPr>
          <a:lstStyle/>
          <a:p>
            <a:r>
              <a:rPr lang="en-US" sz="1050" b="1" dirty="0">
                <a:solidFill>
                  <a:srgbClr val="494D55"/>
                </a:solidFill>
                <a:latin typeface="IBM Plex Sans" panose="020B0503050203000203" pitchFamily="34" charset="0"/>
              </a:rPr>
              <a:t>Renderers</a:t>
            </a:r>
          </a:p>
        </p:txBody>
      </p:sp>
      <p:pic>
        <p:nvPicPr>
          <p:cNvPr id="233" name="Picture 2">
            <a:extLst>
              <a:ext uri="{FF2B5EF4-FFF2-40B4-BE49-F238E27FC236}">
                <a16:creationId xmlns:a16="http://schemas.microsoft.com/office/drawing/2014/main" id="{82BC5C2B-63B8-45E0-A604-07F995DDA319}"/>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l="14395" t="21731" r="3044" b="18448"/>
          <a:stretch/>
        </p:blipFill>
        <p:spPr bwMode="auto">
          <a:xfrm>
            <a:off x="2714602" y="9468389"/>
            <a:ext cx="2422862" cy="1097209"/>
          </a:xfrm>
          <a:prstGeom prst="rect">
            <a:avLst/>
          </a:prstGeom>
          <a:noFill/>
          <a:extLst>
            <a:ext uri="{909E8E84-426E-40DD-AFC4-6F175D3DCCD1}">
              <a14:hiddenFill xmlns:a14="http://schemas.microsoft.com/office/drawing/2010/main">
                <a:solidFill>
                  <a:srgbClr val="FFFFFF"/>
                </a:solidFill>
              </a14:hiddenFill>
            </a:ext>
          </a:extLst>
        </p:spPr>
      </p:pic>
      <p:sp>
        <p:nvSpPr>
          <p:cNvPr id="234" name="Rectangle 233">
            <a:extLst>
              <a:ext uri="{FF2B5EF4-FFF2-40B4-BE49-F238E27FC236}">
                <a16:creationId xmlns:a16="http://schemas.microsoft.com/office/drawing/2014/main" id="{C5A49E2C-A440-4BB4-A35F-6F558C78ACD8}"/>
              </a:ext>
            </a:extLst>
          </p:cNvPr>
          <p:cNvSpPr/>
          <p:nvPr/>
        </p:nvSpPr>
        <p:spPr>
          <a:xfrm>
            <a:off x="191405" y="7935532"/>
            <a:ext cx="4944547" cy="1223412"/>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The input data to be communicated with GAMS(Py) can be loaded from existing scenarios in the database, imported via local files, or entered manually. Data can also come from external sources (e.g. databases) by using custom data connectors. By clicking on solve, MIRO collects the data from the input widgets and sends it to GAMS(Py) via a GDX file. After the model run, the output data is passed back to MIRO in the same format. If enabled, all temporarily created files of the model run can be accessed.</a:t>
            </a:r>
          </a:p>
        </p:txBody>
      </p:sp>
      <p:sp>
        <p:nvSpPr>
          <p:cNvPr id="238" name="Rectangle 237">
            <a:extLst>
              <a:ext uri="{FF2B5EF4-FFF2-40B4-BE49-F238E27FC236}">
                <a16:creationId xmlns:a16="http://schemas.microsoft.com/office/drawing/2014/main" id="{8C66D58C-0ECC-4D79-8D55-BFF92F529ADE}"/>
              </a:ext>
            </a:extLst>
          </p:cNvPr>
          <p:cNvSpPr/>
          <p:nvPr/>
        </p:nvSpPr>
        <p:spPr>
          <a:xfrm>
            <a:off x="197487" y="7697626"/>
            <a:ext cx="2381553" cy="253916"/>
          </a:xfrm>
          <a:prstGeom prst="rect">
            <a:avLst/>
          </a:prstGeom>
        </p:spPr>
        <p:txBody>
          <a:bodyPr wrap="square">
            <a:spAutoFit/>
          </a:bodyPr>
          <a:lstStyle/>
          <a:p>
            <a:r>
              <a:rPr lang="en-US" sz="1050" b="1" dirty="0">
                <a:solidFill>
                  <a:srgbClr val="494D55"/>
                </a:solidFill>
                <a:latin typeface="IBM Plex Sans" panose="020B0503050203000203" pitchFamily="34" charset="0"/>
              </a:rPr>
              <a:t>Data</a:t>
            </a:r>
          </a:p>
        </p:txBody>
      </p:sp>
      <p:pic>
        <p:nvPicPr>
          <p:cNvPr id="79" name="Picture 78">
            <a:extLst>
              <a:ext uri="{FF2B5EF4-FFF2-40B4-BE49-F238E27FC236}">
                <a16:creationId xmlns:a16="http://schemas.microsoft.com/office/drawing/2014/main" id="{274F48AF-7EA7-4262-99C2-C3419D14BBB6}"/>
              </a:ext>
            </a:extLst>
          </p:cNvPr>
          <p:cNvPicPr>
            <a:picLocks noChangeAspect="1"/>
          </p:cNvPicPr>
          <p:nvPr/>
        </p:nvPicPr>
        <p:blipFill rotWithShape="1">
          <a:blip r:embed="rId15"/>
          <a:srcRect l="1017" r="1167"/>
          <a:stretch/>
        </p:blipFill>
        <p:spPr>
          <a:xfrm>
            <a:off x="5427174" y="5460976"/>
            <a:ext cx="3811729" cy="1953283"/>
          </a:xfrm>
          <a:prstGeom prst="rect">
            <a:avLst/>
          </a:prstGeom>
        </p:spPr>
      </p:pic>
      <p:cxnSp>
        <p:nvCxnSpPr>
          <p:cNvPr id="239" name="Straight Connector 238">
            <a:extLst>
              <a:ext uri="{FF2B5EF4-FFF2-40B4-BE49-F238E27FC236}">
                <a16:creationId xmlns:a16="http://schemas.microsoft.com/office/drawing/2014/main" id="{2D629323-C8A1-4487-9308-A3312977B379}"/>
              </a:ext>
            </a:extLst>
          </p:cNvPr>
          <p:cNvCxnSpPr>
            <a:cxnSpLocks/>
          </p:cNvCxnSpPr>
          <p:nvPr/>
        </p:nvCxnSpPr>
        <p:spPr>
          <a:xfrm>
            <a:off x="5416613" y="4511287"/>
            <a:ext cx="3820256" cy="0"/>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cxnSp>
        <p:nvCxnSpPr>
          <p:cNvPr id="246" name="Straight Connector 245">
            <a:extLst>
              <a:ext uri="{FF2B5EF4-FFF2-40B4-BE49-F238E27FC236}">
                <a16:creationId xmlns:a16="http://schemas.microsoft.com/office/drawing/2014/main" id="{1D5F1DB0-F71F-484C-BD48-41C78CA7D9AA}"/>
              </a:ext>
            </a:extLst>
          </p:cNvPr>
          <p:cNvCxnSpPr>
            <a:cxnSpLocks/>
          </p:cNvCxnSpPr>
          <p:nvPr/>
        </p:nvCxnSpPr>
        <p:spPr>
          <a:xfrm>
            <a:off x="9563024" y="4506157"/>
            <a:ext cx="3838651" cy="0"/>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sp>
        <p:nvSpPr>
          <p:cNvPr id="247" name="Rectangle 246">
            <a:extLst>
              <a:ext uri="{FF2B5EF4-FFF2-40B4-BE49-F238E27FC236}">
                <a16:creationId xmlns:a16="http://schemas.microsoft.com/office/drawing/2014/main" id="{52FDA245-8E05-4420-BD57-92713A5D1640}"/>
              </a:ext>
            </a:extLst>
          </p:cNvPr>
          <p:cNvSpPr/>
          <p:nvPr/>
        </p:nvSpPr>
        <p:spPr>
          <a:xfrm>
            <a:off x="9494265" y="4262064"/>
            <a:ext cx="1404552" cy="276999"/>
          </a:xfrm>
          <a:prstGeom prst="rect">
            <a:avLst/>
          </a:prstGeom>
        </p:spPr>
        <p:txBody>
          <a:bodyPr wrap="none">
            <a:spAutoFit/>
          </a:bodyPr>
          <a:lstStyle/>
          <a:p>
            <a:r>
              <a:rPr lang="en-US" sz="1200" b="1" dirty="0">
                <a:solidFill>
                  <a:srgbClr val="F39619"/>
                </a:solidFill>
                <a:latin typeface="Montserrat" panose="00000500000000000000" pitchFamily="2" charset="0"/>
              </a:rPr>
              <a:t>Load Scenarios</a:t>
            </a:r>
          </a:p>
        </p:txBody>
      </p:sp>
      <p:sp>
        <p:nvSpPr>
          <p:cNvPr id="248" name="Rectangle 247">
            <a:extLst>
              <a:ext uri="{FF2B5EF4-FFF2-40B4-BE49-F238E27FC236}">
                <a16:creationId xmlns:a16="http://schemas.microsoft.com/office/drawing/2014/main" id="{40574577-91E7-46F6-8F0F-CD80BCBF9122}"/>
              </a:ext>
            </a:extLst>
          </p:cNvPr>
          <p:cNvSpPr/>
          <p:nvPr/>
        </p:nvSpPr>
        <p:spPr>
          <a:xfrm>
            <a:off x="5354514" y="7714994"/>
            <a:ext cx="2964273" cy="276999"/>
          </a:xfrm>
          <a:prstGeom prst="rect">
            <a:avLst/>
          </a:prstGeom>
        </p:spPr>
        <p:txBody>
          <a:bodyPr wrap="none">
            <a:spAutoFit/>
          </a:bodyPr>
          <a:lstStyle/>
          <a:p>
            <a:r>
              <a:rPr lang="en-US" sz="1200" b="1" dirty="0">
                <a:solidFill>
                  <a:srgbClr val="F39619"/>
                </a:solidFill>
                <a:latin typeface="Montserrat" panose="00000500000000000000" pitchFamily="2" charset="0"/>
              </a:rPr>
              <a:t>Scenario Comparison and Analysis</a:t>
            </a:r>
          </a:p>
        </p:txBody>
      </p:sp>
      <p:cxnSp>
        <p:nvCxnSpPr>
          <p:cNvPr id="249" name="Straight Connector 248">
            <a:extLst>
              <a:ext uri="{FF2B5EF4-FFF2-40B4-BE49-F238E27FC236}">
                <a16:creationId xmlns:a16="http://schemas.microsoft.com/office/drawing/2014/main" id="{3A0776CE-355D-4EB5-8C59-98BC3417CA3C}"/>
              </a:ext>
            </a:extLst>
          </p:cNvPr>
          <p:cNvCxnSpPr>
            <a:cxnSpLocks/>
          </p:cNvCxnSpPr>
          <p:nvPr/>
        </p:nvCxnSpPr>
        <p:spPr>
          <a:xfrm>
            <a:off x="5439590" y="7964217"/>
            <a:ext cx="7962085" cy="0"/>
          </a:xfrm>
          <a:prstGeom prst="line">
            <a:avLst/>
          </a:prstGeom>
          <a:ln>
            <a:solidFill>
              <a:schemeClr val="bg2">
                <a:lumMod val="75000"/>
              </a:schemeClr>
            </a:solidFill>
          </a:ln>
        </p:spPr>
        <p:style>
          <a:lnRef idx="1">
            <a:schemeClr val="dk1"/>
          </a:lnRef>
          <a:fillRef idx="0">
            <a:schemeClr val="dk1"/>
          </a:fillRef>
          <a:effectRef idx="0">
            <a:schemeClr val="dk1"/>
          </a:effectRef>
          <a:fontRef idx="minor">
            <a:schemeClr val="tx1"/>
          </a:fontRef>
        </p:style>
      </p:cxnSp>
      <p:sp>
        <p:nvSpPr>
          <p:cNvPr id="251" name="Rectangle 250">
            <a:extLst>
              <a:ext uri="{FF2B5EF4-FFF2-40B4-BE49-F238E27FC236}">
                <a16:creationId xmlns:a16="http://schemas.microsoft.com/office/drawing/2014/main" id="{5660249D-F21F-4A5A-AB2B-63899E0C6522}"/>
              </a:ext>
            </a:extLst>
          </p:cNvPr>
          <p:cNvSpPr/>
          <p:nvPr/>
        </p:nvSpPr>
        <p:spPr>
          <a:xfrm>
            <a:off x="9494266" y="4573034"/>
            <a:ext cx="4006670" cy="1061829"/>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MIRO has a powerful batch load module which helps finding and loading exactly the saved scenarios of interest. It allows the graphically assisted creation of complex database queries. Filters can be applied to scenario metadata such as time of creation, name, owner, or scenario tags. It is also possible to filter by input and output scalars used in the model.</a:t>
            </a:r>
          </a:p>
        </p:txBody>
      </p:sp>
      <p:pic>
        <p:nvPicPr>
          <p:cNvPr id="109" name="Picture 108">
            <a:extLst>
              <a:ext uri="{FF2B5EF4-FFF2-40B4-BE49-F238E27FC236}">
                <a16:creationId xmlns:a16="http://schemas.microsoft.com/office/drawing/2014/main" id="{C756A97E-1756-4052-9C7E-DB994BE0EAFA}"/>
              </a:ext>
            </a:extLst>
          </p:cNvPr>
          <p:cNvPicPr>
            <a:picLocks noChangeAspect="1"/>
          </p:cNvPicPr>
          <p:nvPr/>
        </p:nvPicPr>
        <p:blipFill>
          <a:blip r:embed="rId16"/>
          <a:stretch>
            <a:fillRect/>
          </a:stretch>
        </p:blipFill>
        <p:spPr>
          <a:xfrm>
            <a:off x="9584068" y="5647451"/>
            <a:ext cx="3817607" cy="1972430"/>
          </a:xfrm>
          <a:prstGeom prst="rect">
            <a:avLst/>
          </a:prstGeom>
        </p:spPr>
      </p:pic>
      <p:sp>
        <p:nvSpPr>
          <p:cNvPr id="267" name="Rectangle 266">
            <a:extLst>
              <a:ext uri="{FF2B5EF4-FFF2-40B4-BE49-F238E27FC236}">
                <a16:creationId xmlns:a16="http://schemas.microsoft.com/office/drawing/2014/main" id="{136B0F64-A64C-49E9-A8E7-E81A97DEDC00}"/>
              </a:ext>
            </a:extLst>
          </p:cNvPr>
          <p:cNvSpPr/>
          <p:nvPr/>
        </p:nvSpPr>
        <p:spPr>
          <a:xfrm>
            <a:off x="5343145" y="7991993"/>
            <a:ext cx="4006670" cy="415498"/>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To compare input and/or output data from different model runs, MIRO has four built-in scenario comparison modes.</a:t>
            </a:r>
          </a:p>
        </p:txBody>
      </p:sp>
      <p:sp>
        <p:nvSpPr>
          <p:cNvPr id="268" name="Rectangle 267">
            <a:extLst>
              <a:ext uri="{FF2B5EF4-FFF2-40B4-BE49-F238E27FC236}">
                <a16:creationId xmlns:a16="http://schemas.microsoft.com/office/drawing/2014/main" id="{67489811-421B-4D1F-A3A4-3DD89B142CF4}"/>
              </a:ext>
            </a:extLst>
          </p:cNvPr>
          <p:cNvSpPr/>
          <p:nvPr/>
        </p:nvSpPr>
        <p:spPr>
          <a:xfrm>
            <a:off x="5351705" y="8409518"/>
            <a:ext cx="2381553" cy="253916"/>
          </a:xfrm>
          <a:prstGeom prst="rect">
            <a:avLst/>
          </a:prstGeom>
        </p:spPr>
        <p:txBody>
          <a:bodyPr wrap="square">
            <a:spAutoFit/>
          </a:bodyPr>
          <a:lstStyle/>
          <a:p>
            <a:r>
              <a:rPr lang="en-US" sz="1050" b="1" dirty="0">
                <a:solidFill>
                  <a:srgbClr val="494D55"/>
                </a:solidFill>
                <a:latin typeface="IBM Plex Sans" panose="020B0503050203000203" pitchFamily="34" charset="0"/>
              </a:rPr>
              <a:t>Pivot comparison</a:t>
            </a:r>
          </a:p>
        </p:txBody>
      </p:sp>
      <p:sp>
        <p:nvSpPr>
          <p:cNvPr id="269" name="Rectangle 268">
            <a:extLst>
              <a:ext uri="{FF2B5EF4-FFF2-40B4-BE49-F238E27FC236}">
                <a16:creationId xmlns:a16="http://schemas.microsoft.com/office/drawing/2014/main" id="{70E73B89-B532-435C-BA9F-E254E3E2AF37}"/>
              </a:ext>
            </a:extLst>
          </p:cNvPr>
          <p:cNvSpPr/>
          <p:nvPr/>
        </p:nvSpPr>
        <p:spPr>
          <a:xfrm>
            <a:off x="5350411" y="8597485"/>
            <a:ext cx="4006670" cy="738664"/>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The data all selected scenarios is merged into a powerful pivot table with an additional scenario dimension. Data can be filtered, aggregated, pivoted and visualized with a variety of charts. Also, views can be used here.</a:t>
            </a:r>
          </a:p>
        </p:txBody>
      </p:sp>
      <p:sp>
        <p:nvSpPr>
          <p:cNvPr id="271" name="Rectangle 270">
            <a:extLst>
              <a:ext uri="{FF2B5EF4-FFF2-40B4-BE49-F238E27FC236}">
                <a16:creationId xmlns:a16="http://schemas.microsoft.com/office/drawing/2014/main" id="{9D28A15A-5BC5-441B-957F-AF5CC69467C6}"/>
              </a:ext>
            </a:extLst>
          </p:cNvPr>
          <p:cNvSpPr/>
          <p:nvPr/>
        </p:nvSpPr>
        <p:spPr>
          <a:xfrm>
            <a:off x="9505635" y="7991179"/>
            <a:ext cx="2381553" cy="253916"/>
          </a:xfrm>
          <a:prstGeom prst="rect">
            <a:avLst/>
          </a:prstGeom>
        </p:spPr>
        <p:txBody>
          <a:bodyPr wrap="square">
            <a:spAutoFit/>
          </a:bodyPr>
          <a:lstStyle/>
          <a:p>
            <a:r>
              <a:rPr lang="en-US" sz="1050" b="1" dirty="0">
                <a:solidFill>
                  <a:srgbClr val="494D55"/>
                </a:solidFill>
                <a:latin typeface="IBM Plex Sans" panose="020B0503050203000203" pitchFamily="34" charset="0"/>
              </a:rPr>
              <a:t>Split / tab view comparison</a:t>
            </a:r>
          </a:p>
        </p:txBody>
      </p:sp>
      <p:sp>
        <p:nvSpPr>
          <p:cNvPr id="272" name="Rectangle 271">
            <a:extLst>
              <a:ext uri="{FF2B5EF4-FFF2-40B4-BE49-F238E27FC236}">
                <a16:creationId xmlns:a16="http://schemas.microsoft.com/office/drawing/2014/main" id="{7177DC98-AD11-4AFC-860C-64FD1466D3AD}"/>
              </a:ext>
            </a:extLst>
          </p:cNvPr>
          <p:cNvSpPr/>
          <p:nvPr/>
        </p:nvSpPr>
        <p:spPr>
          <a:xfrm>
            <a:off x="9494266" y="8179146"/>
            <a:ext cx="4006670" cy="577081"/>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Scenarios are compared with each other as they are visible in the sandbox. All configured graphs and tables are available for direct comparison. </a:t>
            </a:r>
          </a:p>
        </p:txBody>
      </p:sp>
      <p:sp>
        <p:nvSpPr>
          <p:cNvPr id="273" name="Rectangle 272">
            <a:extLst>
              <a:ext uri="{FF2B5EF4-FFF2-40B4-BE49-F238E27FC236}">
                <a16:creationId xmlns:a16="http://schemas.microsoft.com/office/drawing/2014/main" id="{67D2E7CE-055F-4852-A959-558BAF42C2B6}"/>
              </a:ext>
            </a:extLst>
          </p:cNvPr>
          <p:cNvSpPr/>
          <p:nvPr/>
        </p:nvSpPr>
        <p:spPr>
          <a:xfrm>
            <a:off x="5343980" y="9530783"/>
            <a:ext cx="4005835" cy="415498"/>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Compare the data of several selected scenarios in an interactive dashboard. Requires an application-specific configuration.</a:t>
            </a:r>
          </a:p>
        </p:txBody>
      </p:sp>
      <p:sp>
        <p:nvSpPr>
          <p:cNvPr id="274" name="Rectangle 273">
            <a:extLst>
              <a:ext uri="{FF2B5EF4-FFF2-40B4-BE49-F238E27FC236}">
                <a16:creationId xmlns:a16="http://schemas.microsoft.com/office/drawing/2014/main" id="{7346E5B8-322B-45FA-B5F7-99DE916E031B}"/>
              </a:ext>
            </a:extLst>
          </p:cNvPr>
          <p:cNvSpPr/>
          <p:nvPr/>
        </p:nvSpPr>
        <p:spPr>
          <a:xfrm>
            <a:off x="5343980" y="9338800"/>
            <a:ext cx="2799416" cy="253916"/>
          </a:xfrm>
          <a:prstGeom prst="rect">
            <a:avLst/>
          </a:prstGeom>
        </p:spPr>
        <p:txBody>
          <a:bodyPr wrap="square">
            <a:spAutoFit/>
          </a:bodyPr>
          <a:lstStyle/>
          <a:p>
            <a:r>
              <a:rPr lang="en-US" sz="1050" b="1" dirty="0">
                <a:solidFill>
                  <a:srgbClr val="494D55"/>
                </a:solidFill>
                <a:latin typeface="IBM Plex Sans" panose="020B0503050203000203" pitchFamily="34" charset="0"/>
              </a:rPr>
              <a:t>Dashboard comparison</a:t>
            </a:r>
          </a:p>
        </p:txBody>
      </p:sp>
      <p:pic>
        <p:nvPicPr>
          <p:cNvPr id="1027" name="Picture 1026">
            <a:extLst>
              <a:ext uri="{FF2B5EF4-FFF2-40B4-BE49-F238E27FC236}">
                <a16:creationId xmlns:a16="http://schemas.microsoft.com/office/drawing/2014/main" id="{E4E78732-A828-4783-BD66-DE5890F5741B}"/>
              </a:ext>
            </a:extLst>
          </p:cNvPr>
          <p:cNvPicPr>
            <a:picLocks noChangeAspect="1"/>
          </p:cNvPicPr>
          <p:nvPr/>
        </p:nvPicPr>
        <p:blipFill>
          <a:blip r:embed="rId17"/>
          <a:stretch>
            <a:fillRect/>
          </a:stretch>
        </p:blipFill>
        <p:spPr>
          <a:xfrm>
            <a:off x="9588370" y="8758993"/>
            <a:ext cx="3817607" cy="1190242"/>
          </a:xfrm>
          <a:prstGeom prst="rect">
            <a:avLst/>
          </a:prstGeom>
        </p:spPr>
      </p:pic>
      <p:pic>
        <p:nvPicPr>
          <p:cNvPr id="6" name="Picture 5">
            <a:extLst>
              <a:ext uri="{FF2B5EF4-FFF2-40B4-BE49-F238E27FC236}">
                <a16:creationId xmlns:a16="http://schemas.microsoft.com/office/drawing/2014/main" id="{48F2F432-05EE-06A2-8E00-189E58A82943}"/>
              </a:ext>
            </a:extLst>
          </p:cNvPr>
          <p:cNvPicPr>
            <a:picLocks noChangeAspect="1"/>
          </p:cNvPicPr>
          <p:nvPr/>
        </p:nvPicPr>
        <p:blipFill>
          <a:blip r:embed="rId18"/>
          <a:stretch>
            <a:fillRect/>
          </a:stretch>
        </p:blipFill>
        <p:spPr>
          <a:xfrm>
            <a:off x="11582879" y="1273478"/>
            <a:ext cx="1853184" cy="2246123"/>
          </a:xfrm>
          <a:prstGeom prst="rect">
            <a:avLst/>
          </a:prstGeom>
        </p:spPr>
      </p:pic>
      <p:sp>
        <p:nvSpPr>
          <p:cNvPr id="2" name="Rectangle 1">
            <a:extLst>
              <a:ext uri="{FF2B5EF4-FFF2-40B4-BE49-F238E27FC236}">
                <a16:creationId xmlns:a16="http://schemas.microsoft.com/office/drawing/2014/main" id="{8F36F8F7-1AC0-CD50-31D4-14E454602B18}"/>
              </a:ext>
            </a:extLst>
          </p:cNvPr>
          <p:cNvSpPr/>
          <p:nvPr/>
        </p:nvSpPr>
        <p:spPr>
          <a:xfrm>
            <a:off x="5351246" y="10134701"/>
            <a:ext cx="3998568" cy="415498"/>
          </a:xfrm>
          <a:prstGeom prst="rect">
            <a:avLst/>
          </a:prstGeom>
        </p:spPr>
        <p:txBody>
          <a:bodyPr wrap="square">
            <a:spAutoFit/>
          </a:bodyPr>
          <a:lstStyle/>
          <a:p>
            <a:pPr algn="just"/>
            <a:r>
              <a:rPr lang="en-US" sz="1050" dirty="0">
                <a:solidFill>
                  <a:srgbClr val="494D55"/>
                </a:solidFill>
                <a:latin typeface="IBM Plex Sans" panose="020B0503050203000203" pitchFamily="34" charset="0"/>
              </a:rPr>
              <a:t>Custom scenario comparison modules can be used to perform tailored analyses for single or multiple scenarios. </a:t>
            </a:r>
          </a:p>
        </p:txBody>
      </p:sp>
      <p:sp>
        <p:nvSpPr>
          <p:cNvPr id="3" name="Rectangle 2">
            <a:extLst>
              <a:ext uri="{FF2B5EF4-FFF2-40B4-BE49-F238E27FC236}">
                <a16:creationId xmlns:a16="http://schemas.microsoft.com/office/drawing/2014/main" id="{AB85282C-1C48-9272-D2B9-71CD6E4513F9}"/>
              </a:ext>
            </a:extLst>
          </p:cNvPr>
          <p:cNvSpPr/>
          <p:nvPr/>
        </p:nvSpPr>
        <p:spPr>
          <a:xfrm>
            <a:off x="5351247" y="9942718"/>
            <a:ext cx="3998568" cy="253916"/>
          </a:xfrm>
          <a:prstGeom prst="rect">
            <a:avLst/>
          </a:prstGeom>
        </p:spPr>
        <p:txBody>
          <a:bodyPr wrap="square">
            <a:spAutoFit/>
          </a:bodyPr>
          <a:lstStyle/>
          <a:p>
            <a:r>
              <a:rPr lang="en-US" sz="1050" b="1" dirty="0">
                <a:solidFill>
                  <a:srgbClr val="494D55"/>
                </a:solidFill>
                <a:latin typeface="IBM Plex Sans" panose="020B0503050203000203" pitchFamily="34" charset="0"/>
              </a:rPr>
              <a:t>Custom scenario comparison / analysis</a:t>
            </a:r>
          </a:p>
        </p:txBody>
      </p:sp>
    </p:spTree>
    <p:extLst>
      <p:ext uri="{BB962C8B-B14F-4D97-AF65-F5344CB8AC3E}">
        <p14:creationId xmlns:p14="http://schemas.microsoft.com/office/powerpoint/2010/main" val="492561977"/>
      </p:ext>
    </p:extLst>
  </p:cSld>
  <p:clrMapOvr>
    <a:masterClrMapping/>
  </p:clrMapOvr>
  <mc:AlternateContent xmlns:mc="http://schemas.openxmlformats.org/markup-compatibility/2006" xmlns:p14="http://schemas.microsoft.com/office/powerpoint/2010/main">
    <mc:Choice Requires="p14">
      <p:transition spd="slow" p14:dur="2000" advTm="166085"/>
    </mc:Choice>
    <mc:Fallback xmlns="">
      <p:transition spd="slow" advTm="166085"/>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5" name="Group 104">
            <a:extLst>
              <a:ext uri="{FF2B5EF4-FFF2-40B4-BE49-F238E27FC236}">
                <a16:creationId xmlns:a16="http://schemas.microsoft.com/office/drawing/2014/main" id="{74480CDB-A3F2-8DBD-D34F-B00E1778171A}"/>
              </a:ext>
            </a:extLst>
          </p:cNvPr>
          <p:cNvGrpSpPr/>
          <p:nvPr/>
        </p:nvGrpSpPr>
        <p:grpSpPr>
          <a:xfrm>
            <a:off x="1810975" y="1692375"/>
            <a:ext cx="690863" cy="873918"/>
            <a:chOff x="10605672" y="4917369"/>
            <a:chExt cx="690863" cy="873918"/>
          </a:xfrm>
        </p:grpSpPr>
        <p:sp>
          <p:nvSpPr>
            <p:cNvPr id="106" name="Rectangle: Rounded Corners 105">
              <a:extLst>
                <a:ext uri="{FF2B5EF4-FFF2-40B4-BE49-F238E27FC236}">
                  <a16:creationId xmlns:a16="http://schemas.microsoft.com/office/drawing/2014/main" id="{29CD8B5D-1485-966F-B385-45821CDEC7FA}"/>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TextBox 106">
              <a:extLst>
                <a:ext uri="{FF2B5EF4-FFF2-40B4-BE49-F238E27FC236}">
                  <a16:creationId xmlns:a16="http://schemas.microsoft.com/office/drawing/2014/main" id="{9EDF4AE8-CB66-29D3-A0E7-0F1B094EAA8D}"/>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Pie chart</a:t>
              </a:r>
            </a:p>
          </p:txBody>
        </p:sp>
        <p:pic>
          <p:nvPicPr>
            <p:cNvPr id="108" name="Picture 107">
              <a:extLst>
                <a:ext uri="{FF2B5EF4-FFF2-40B4-BE49-F238E27FC236}">
                  <a16:creationId xmlns:a16="http://schemas.microsoft.com/office/drawing/2014/main" id="{0A2FDE53-6DBA-D361-CB46-09BDC44CFFD9}"/>
                </a:ext>
              </a:extLst>
            </p:cNvPr>
            <p:cNvPicPr>
              <a:picLocks noChangeAspect="1"/>
            </p:cNvPicPr>
            <p:nvPr/>
          </p:nvPicPr>
          <p:blipFill>
            <a:blip r:embed="rId3"/>
            <a:srcRect/>
            <a:stretch/>
          </p:blipFill>
          <p:spPr>
            <a:xfrm>
              <a:off x="10666610" y="4976433"/>
              <a:ext cx="563822" cy="563822"/>
            </a:xfrm>
            <a:prstGeom prst="rect">
              <a:avLst/>
            </a:prstGeom>
          </p:spPr>
        </p:pic>
      </p:grpSp>
      <p:grpSp>
        <p:nvGrpSpPr>
          <p:cNvPr id="109" name="Group 108">
            <a:extLst>
              <a:ext uri="{FF2B5EF4-FFF2-40B4-BE49-F238E27FC236}">
                <a16:creationId xmlns:a16="http://schemas.microsoft.com/office/drawing/2014/main" id="{F38BB91E-A573-7C4F-C42E-3B6F6AA8B89A}"/>
              </a:ext>
            </a:extLst>
          </p:cNvPr>
          <p:cNvGrpSpPr/>
          <p:nvPr/>
        </p:nvGrpSpPr>
        <p:grpSpPr>
          <a:xfrm>
            <a:off x="2524209" y="1693263"/>
            <a:ext cx="690863" cy="873918"/>
            <a:chOff x="10605672" y="4917369"/>
            <a:chExt cx="690863" cy="873918"/>
          </a:xfrm>
        </p:grpSpPr>
        <p:sp>
          <p:nvSpPr>
            <p:cNvPr id="110" name="Rectangle: Rounded Corners 109">
              <a:extLst>
                <a:ext uri="{FF2B5EF4-FFF2-40B4-BE49-F238E27FC236}">
                  <a16:creationId xmlns:a16="http://schemas.microsoft.com/office/drawing/2014/main" id="{7E6AD710-37A6-0E21-FE38-5862AF2AAE3B}"/>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TextBox 110">
              <a:extLst>
                <a:ext uri="{FF2B5EF4-FFF2-40B4-BE49-F238E27FC236}">
                  <a16:creationId xmlns:a16="http://schemas.microsoft.com/office/drawing/2014/main" id="{B197A865-7CCA-A458-271C-17402C00669F}"/>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Donut chart</a:t>
              </a:r>
            </a:p>
          </p:txBody>
        </p:sp>
        <p:pic>
          <p:nvPicPr>
            <p:cNvPr id="112" name="Picture 111">
              <a:extLst>
                <a:ext uri="{FF2B5EF4-FFF2-40B4-BE49-F238E27FC236}">
                  <a16:creationId xmlns:a16="http://schemas.microsoft.com/office/drawing/2014/main" id="{6B97B934-9B2D-7367-D7E2-04147FEBFF74}"/>
                </a:ext>
              </a:extLst>
            </p:cNvPr>
            <p:cNvPicPr>
              <a:picLocks noChangeAspect="1"/>
            </p:cNvPicPr>
            <p:nvPr/>
          </p:nvPicPr>
          <p:blipFill>
            <a:blip r:embed="rId4"/>
            <a:srcRect/>
            <a:stretch/>
          </p:blipFill>
          <p:spPr>
            <a:xfrm>
              <a:off x="10666105" y="4975545"/>
              <a:ext cx="569556" cy="563822"/>
            </a:xfrm>
            <a:prstGeom prst="rect">
              <a:avLst/>
            </a:prstGeom>
          </p:spPr>
        </p:pic>
      </p:grpSp>
      <p:grpSp>
        <p:nvGrpSpPr>
          <p:cNvPr id="113" name="Group 112">
            <a:extLst>
              <a:ext uri="{FF2B5EF4-FFF2-40B4-BE49-F238E27FC236}">
                <a16:creationId xmlns:a16="http://schemas.microsoft.com/office/drawing/2014/main" id="{267E3BA4-2893-8C92-3CC8-890FC5F1A909}"/>
              </a:ext>
            </a:extLst>
          </p:cNvPr>
          <p:cNvGrpSpPr/>
          <p:nvPr/>
        </p:nvGrpSpPr>
        <p:grpSpPr>
          <a:xfrm>
            <a:off x="3237443" y="1695803"/>
            <a:ext cx="690863" cy="873918"/>
            <a:chOff x="10605672" y="4917369"/>
            <a:chExt cx="690863" cy="873918"/>
          </a:xfrm>
        </p:grpSpPr>
        <p:sp>
          <p:nvSpPr>
            <p:cNvPr id="114" name="Rectangle: Rounded Corners 113">
              <a:extLst>
                <a:ext uri="{FF2B5EF4-FFF2-40B4-BE49-F238E27FC236}">
                  <a16:creationId xmlns:a16="http://schemas.microsoft.com/office/drawing/2014/main" id="{4FE93EE2-06B1-322E-565C-0F3568400589}"/>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a:extLst>
                <a:ext uri="{FF2B5EF4-FFF2-40B4-BE49-F238E27FC236}">
                  <a16:creationId xmlns:a16="http://schemas.microsoft.com/office/drawing/2014/main" id="{ACE8057C-2426-D9B7-9A1A-27B5CBC02C9B}"/>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Bar chart</a:t>
              </a:r>
            </a:p>
          </p:txBody>
        </p:sp>
        <p:pic>
          <p:nvPicPr>
            <p:cNvPr id="117" name="Picture 116">
              <a:extLst>
                <a:ext uri="{FF2B5EF4-FFF2-40B4-BE49-F238E27FC236}">
                  <a16:creationId xmlns:a16="http://schemas.microsoft.com/office/drawing/2014/main" id="{99862C30-E748-A865-B127-D339615A082A}"/>
                </a:ext>
              </a:extLst>
            </p:cNvPr>
            <p:cNvPicPr>
              <a:picLocks noChangeAspect="1"/>
            </p:cNvPicPr>
            <p:nvPr/>
          </p:nvPicPr>
          <p:blipFill>
            <a:blip r:embed="rId5"/>
            <a:srcRect/>
            <a:stretch/>
          </p:blipFill>
          <p:spPr>
            <a:xfrm>
              <a:off x="10660114" y="5046006"/>
              <a:ext cx="560001" cy="425062"/>
            </a:xfrm>
            <a:prstGeom prst="rect">
              <a:avLst/>
            </a:prstGeom>
          </p:spPr>
        </p:pic>
      </p:grpSp>
      <p:grpSp>
        <p:nvGrpSpPr>
          <p:cNvPr id="118" name="Group 117">
            <a:extLst>
              <a:ext uri="{FF2B5EF4-FFF2-40B4-BE49-F238E27FC236}">
                <a16:creationId xmlns:a16="http://schemas.microsoft.com/office/drawing/2014/main" id="{6C683EF2-3F79-D0E2-BFFC-E0412AFBA5F9}"/>
              </a:ext>
            </a:extLst>
          </p:cNvPr>
          <p:cNvGrpSpPr/>
          <p:nvPr/>
        </p:nvGrpSpPr>
        <p:grpSpPr>
          <a:xfrm>
            <a:off x="3950676" y="1695803"/>
            <a:ext cx="690863" cy="873918"/>
            <a:chOff x="10605672" y="4917369"/>
            <a:chExt cx="690863" cy="873918"/>
          </a:xfrm>
        </p:grpSpPr>
        <p:sp>
          <p:nvSpPr>
            <p:cNvPr id="119" name="Rectangle: Rounded Corners 118">
              <a:extLst>
                <a:ext uri="{FF2B5EF4-FFF2-40B4-BE49-F238E27FC236}">
                  <a16:creationId xmlns:a16="http://schemas.microsoft.com/office/drawing/2014/main" id="{FD3617A7-7B2F-F81C-6A00-FEEB77BDF86D}"/>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TextBox 120">
              <a:extLst>
                <a:ext uri="{FF2B5EF4-FFF2-40B4-BE49-F238E27FC236}">
                  <a16:creationId xmlns:a16="http://schemas.microsoft.com/office/drawing/2014/main" id="{C54FC853-5E57-F8F8-9975-5930C04B962F}"/>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Line chart</a:t>
              </a:r>
            </a:p>
          </p:txBody>
        </p:sp>
        <p:pic>
          <p:nvPicPr>
            <p:cNvPr id="122" name="Picture 121">
              <a:extLst>
                <a:ext uri="{FF2B5EF4-FFF2-40B4-BE49-F238E27FC236}">
                  <a16:creationId xmlns:a16="http://schemas.microsoft.com/office/drawing/2014/main" id="{0D42CB59-1385-B912-70D2-D5BC9C877D90}"/>
                </a:ext>
              </a:extLst>
            </p:cNvPr>
            <p:cNvPicPr>
              <a:picLocks noChangeAspect="1"/>
            </p:cNvPicPr>
            <p:nvPr/>
          </p:nvPicPr>
          <p:blipFill>
            <a:blip r:embed="rId6"/>
            <a:stretch>
              <a:fillRect/>
            </a:stretch>
          </p:blipFill>
          <p:spPr>
            <a:xfrm>
              <a:off x="10654693" y="4992430"/>
              <a:ext cx="593854" cy="394622"/>
            </a:xfrm>
            <a:prstGeom prst="rect">
              <a:avLst/>
            </a:prstGeom>
          </p:spPr>
        </p:pic>
      </p:grpSp>
      <p:grpSp>
        <p:nvGrpSpPr>
          <p:cNvPr id="123" name="Group 122">
            <a:extLst>
              <a:ext uri="{FF2B5EF4-FFF2-40B4-BE49-F238E27FC236}">
                <a16:creationId xmlns:a16="http://schemas.microsoft.com/office/drawing/2014/main" id="{A4E75644-5532-810F-1262-14A4CD65F45E}"/>
              </a:ext>
            </a:extLst>
          </p:cNvPr>
          <p:cNvGrpSpPr/>
          <p:nvPr/>
        </p:nvGrpSpPr>
        <p:grpSpPr>
          <a:xfrm>
            <a:off x="2524067" y="2582943"/>
            <a:ext cx="690863" cy="873918"/>
            <a:chOff x="10605672" y="4917369"/>
            <a:chExt cx="690863" cy="873918"/>
          </a:xfrm>
        </p:grpSpPr>
        <p:sp>
          <p:nvSpPr>
            <p:cNvPr id="124" name="Rectangle: Rounded Corners 123">
              <a:extLst>
                <a:ext uri="{FF2B5EF4-FFF2-40B4-BE49-F238E27FC236}">
                  <a16:creationId xmlns:a16="http://schemas.microsoft.com/office/drawing/2014/main" id="{F66CB7F7-E129-6194-3AE4-8C8BAB5453A9}"/>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TextBox 124">
              <a:extLst>
                <a:ext uri="{FF2B5EF4-FFF2-40B4-BE49-F238E27FC236}">
                  <a16:creationId xmlns:a16="http://schemas.microsoft.com/office/drawing/2014/main" id="{2272BDA2-EAC1-101D-FBC3-D62B200C718A}"/>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Bubble chart</a:t>
              </a:r>
            </a:p>
          </p:txBody>
        </p:sp>
        <p:pic>
          <p:nvPicPr>
            <p:cNvPr id="126" name="Picture 125">
              <a:extLst>
                <a:ext uri="{FF2B5EF4-FFF2-40B4-BE49-F238E27FC236}">
                  <a16:creationId xmlns:a16="http://schemas.microsoft.com/office/drawing/2014/main" id="{4F1E1D34-9F2D-38D6-221A-6D61A6B9973E}"/>
                </a:ext>
              </a:extLst>
            </p:cNvPr>
            <p:cNvPicPr>
              <a:picLocks noChangeAspect="1"/>
            </p:cNvPicPr>
            <p:nvPr/>
          </p:nvPicPr>
          <p:blipFill>
            <a:blip r:embed="rId7"/>
            <a:srcRect/>
            <a:stretch/>
          </p:blipFill>
          <p:spPr>
            <a:xfrm>
              <a:off x="10640540" y="5018851"/>
              <a:ext cx="634576" cy="542319"/>
            </a:xfrm>
            <a:prstGeom prst="rect">
              <a:avLst/>
            </a:prstGeom>
          </p:spPr>
        </p:pic>
      </p:grpSp>
      <p:grpSp>
        <p:nvGrpSpPr>
          <p:cNvPr id="127" name="Group 126">
            <a:extLst>
              <a:ext uri="{FF2B5EF4-FFF2-40B4-BE49-F238E27FC236}">
                <a16:creationId xmlns:a16="http://schemas.microsoft.com/office/drawing/2014/main" id="{368E75EF-DA82-1BC7-29CC-EF631C32AB7F}"/>
              </a:ext>
            </a:extLst>
          </p:cNvPr>
          <p:cNvGrpSpPr/>
          <p:nvPr/>
        </p:nvGrpSpPr>
        <p:grpSpPr>
          <a:xfrm>
            <a:off x="3950676" y="2586827"/>
            <a:ext cx="757313" cy="873918"/>
            <a:chOff x="10605672" y="4917369"/>
            <a:chExt cx="757313" cy="873918"/>
          </a:xfrm>
        </p:grpSpPr>
        <p:sp>
          <p:nvSpPr>
            <p:cNvPr id="128" name="Rectangle: Rounded Corners 127">
              <a:extLst>
                <a:ext uri="{FF2B5EF4-FFF2-40B4-BE49-F238E27FC236}">
                  <a16:creationId xmlns:a16="http://schemas.microsoft.com/office/drawing/2014/main" id="{B2FDA340-FEAB-EF19-9614-087AEB3243B2}"/>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B4611E69-1A24-5BF7-C966-FCC2AA3E05E4}"/>
                </a:ext>
              </a:extLst>
            </p:cNvPr>
            <p:cNvSpPr txBox="1"/>
            <p:nvPr/>
          </p:nvSpPr>
          <p:spPr>
            <a:xfrm>
              <a:off x="10606705" y="5622010"/>
              <a:ext cx="756280" cy="169277"/>
            </a:xfrm>
            <a:prstGeom prst="rect">
              <a:avLst/>
            </a:prstGeom>
            <a:noFill/>
          </p:spPr>
          <p:txBody>
            <a:bodyPr wrap="square" lIns="45720" rtlCol="0">
              <a:spAutoFit/>
            </a:bodyPr>
            <a:lstStyle/>
            <a:p>
              <a:r>
                <a:rPr lang="en-US" sz="500" dirty="0">
                  <a:latin typeface="IBM Plex Sans" panose="020B0503050203000203" pitchFamily="34" charset="0"/>
                </a:rPr>
                <a:t>Time series diagram</a:t>
              </a:r>
            </a:p>
          </p:txBody>
        </p:sp>
        <p:pic>
          <p:nvPicPr>
            <p:cNvPr id="130" name="Picture 129">
              <a:extLst>
                <a:ext uri="{FF2B5EF4-FFF2-40B4-BE49-F238E27FC236}">
                  <a16:creationId xmlns:a16="http://schemas.microsoft.com/office/drawing/2014/main" id="{1C458340-D19D-25C6-B642-84BC6EAAC4AC}"/>
                </a:ext>
              </a:extLst>
            </p:cNvPr>
            <p:cNvPicPr>
              <a:picLocks noChangeAspect="1"/>
            </p:cNvPicPr>
            <p:nvPr/>
          </p:nvPicPr>
          <p:blipFill>
            <a:blip r:embed="rId8"/>
            <a:srcRect/>
            <a:stretch/>
          </p:blipFill>
          <p:spPr>
            <a:xfrm>
              <a:off x="10661550" y="5023121"/>
              <a:ext cx="578073" cy="463350"/>
            </a:xfrm>
            <a:prstGeom prst="rect">
              <a:avLst/>
            </a:prstGeom>
          </p:spPr>
        </p:pic>
      </p:grpSp>
      <p:grpSp>
        <p:nvGrpSpPr>
          <p:cNvPr id="135" name="Group 134">
            <a:extLst>
              <a:ext uri="{FF2B5EF4-FFF2-40B4-BE49-F238E27FC236}">
                <a16:creationId xmlns:a16="http://schemas.microsoft.com/office/drawing/2014/main" id="{E9002225-282E-A9B4-BF46-F60A99769E82}"/>
              </a:ext>
            </a:extLst>
          </p:cNvPr>
          <p:cNvGrpSpPr/>
          <p:nvPr/>
        </p:nvGrpSpPr>
        <p:grpSpPr>
          <a:xfrm>
            <a:off x="3950676" y="3478589"/>
            <a:ext cx="690863" cy="873918"/>
            <a:chOff x="10605672" y="4917369"/>
            <a:chExt cx="690863" cy="873918"/>
          </a:xfrm>
        </p:grpSpPr>
        <p:sp>
          <p:nvSpPr>
            <p:cNvPr id="136" name="Rectangle: Rounded Corners 135">
              <a:extLst>
                <a:ext uri="{FF2B5EF4-FFF2-40B4-BE49-F238E27FC236}">
                  <a16:creationId xmlns:a16="http://schemas.microsoft.com/office/drawing/2014/main" id="{25D27134-1479-6968-8C87-3F4883F5A697}"/>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TextBox 136">
              <a:extLst>
                <a:ext uri="{FF2B5EF4-FFF2-40B4-BE49-F238E27FC236}">
                  <a16:creationId xmlns:a16="http://schemas.microsoft.com/office/drawing/2014/main" id="{18B2E93B-C19F-D8D1-1B65-B3B686ED5CEA}"/>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Gantt chart</a:t>
              </a:r>
            </a:p>
          </p:txBody>
        </p:sp>
        <p:pic>
          <p:nvPicPr>
            <p:cNvPr id="138" name="Picture 137">
              <a:extLst>
                <a:ext uri="{FF2B5EF4-FFF2-40B4-BE49-F238E27FC236}">
                  <a16:creationId xmlns:a16="http://schemas.microsoft.com/office/drawing/2014/main" id="{D7972543-65B2-B056-CC01-8E41006CC10F}"/>
                </a:ext>
              </a:extLst>
            </p:cNvPr>
            <p:cNvPicPr>
              <a:picLocks noChangeAspect="1"/>
            </p:cNvPicPr>
            <p:nvPr/>
          </p:nvPicPr>
          <p:blipFill rotWithShape="1">
            <a:blip r:embed="rId9"/>
            <a:srcRect l="-1" r="40328"/>
            <a:stretch/>
          </p:blipFill>
          <p:spPr>
            <a:xfrm>
              <a:off x="10661515" y="4979974"/>
              <a:ext cx="582955" cy="463350"/>
            </a:xfrm>
            <a:prstGeom prst="rect">
              <a:avLst/>
            </a:prstGeom>
          </p:spPr>
        </p:pic>
      </p:grpSp>
      <p:grpSp>
        <p:nvGrpSpPr>
          <p:cNvPr id="139" name="Group 138">
            <a:extLst>
              <a:ext uri="{FF2B5EF4-FFF2-40B4-BE49-F238E27FC236}">
                <a16:creationId xmlns:a16="http://schemas.microsoft.com/office/drawing/2014/main" id="{6E7A53D9-C66B-B289-AD15-06173D34A7F1}"/>
              </a:ext>
            </a:extLst>
          </p:cNvPr>
          <p:cNvGrpSpPr/>
          <p:nvPr/>
        </p:nvGrpSpPr>
        <p:grpSpPr>
          <a:xfrm>
            <a:off x="3947084" y="4376714"/>
            <a:ext cx="690863" cy="873918"/>
            <a:chOff x="10605672" y="4917369"/>
            <a:chExt cx="690863" cy="873918"/>
          </a:xfrm>
        </p:grpSpPr>
        <p:sp>
          <p:nvSpPr>
            <p:cNvPr id="140" name="Rectangle: Rounded Corners 139">
              <a:extLst>
                <a:ext uri="{FF2B5EF4-FFF2-40B4-BE49-F238E27FC236}">
                  <a16:creationId xmlns:a16="http://schemas.microsoft.com/office/drawing/2014/main" id="{937D84B6-AEE2-54F7-A542-6752DA82B2DA}"/>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TextBox 140">
              <a:extLst>
                <a:ext uri="{FF2B5EF4-FFF2-40B4-BE49-F238E27FC236}">
                  <a16:creationId xmlns:a16="http://schemas.microsoft.com/office/drawing/2014/main" id="{16BE868A-2280-9629-19BD-C7F37108A8F3}"/>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Value box</a:t>
              </a:r>
            </a:p>
          </p:txBody>
        </p:sp>
        <p:pic>
          <p:nvPicPr>
            <p:cNvPr id="142" name="Picture 141">
              <a:extLst>
                <a:ext uri="{FF2B5EF4-FFF2-40B4-BE49-F238E27FC236}">
                  <a16:creationId xmlns:a16="http://schemas.microsoft.com/office/drawing/2014/main" id="{104CBD26-430B-BD1B-7075-BE7E788168AD}"/>
                </a:ext>
              </a:extLst>
            </p:cNvPr>
            <p:cNvPicPr>
              <a:picLocks noChangeAspect="1"/>
            </p:cNvPicPr>
            <p:nvPr/>
          </p:nvPicPr>
          <p:blipFill>
            <a:blip r:embed="rId10"/>
            <a:srcRect/>
            <a:stretch/>
          </p:blipFill>
          <p:spPr>
            <a:xfrm>
              <a:off x="10656341" y="4976847"/>
              <a:ext cx="593088" cy="463350"/>
            </a:xfrm>
            <a:prstGeom prst="rect">
              <a:avLst/>
            </a:prstGeom>
          </p:spPr>
        </p:pic>
      </p:grpSp>
      <p:grpSp>
        <p:nvGrpSpPr>
          <p:cNvPr id="143" name="Group 142">
            <a:extLst>
              <a:ext uri="{FF2B5EF4-FFF2-40B4-BE49-F238E27FC236}">
                <a16:creationId xmlns:a16="http://schemas.microsoft.com/office/drawing/2014/main" id="{768205D1-C1F2-B63F-8FEB-B2685F8A4346}"/>
              </a:ext>
            </a:extLst>
          </p:cNvPr>
          <p:cNvGrpSpPr/>
          <p:nvPr/>
        </p:nvGrpSpPr>
        <p:grpSpPr>
          <a:xfrm>
            <a:off x="3238594" y="2587196"/>
            <a:ext cx="690863" cy="873918"/>
            <a:chOff x="9099960" y="3028473"/>
            <a:chExt cx="690863" cy="873918"/>
          </a:xfrm>
        </p:grpSpPr>
        <p:grpSp>
          <p:nvGrpSpPr>
            <p:cNvPr id="144" name="Group 143">
              <a:extLst>
                <a:ext uri="{FF2B5EF4-FFF2-40B4-BE49-F238E27FC236}">
                  <a16:creationId xmlns:a16="http://schemas.microsoft.com/office/drawing/2014/main" id="{ABFA2936-6A1D-0153-D67C-BBF1FB94D07B}"/>
                </a:ext>
              </a:extLst>
            </p:cNvPr>
            <p:cNvGrpSpPr/>
            <p:nvPr/>
          </p:nvGrpSpPr>
          <p:grpSpPr>
            <a:xfrm>
              <a:off x="9099960" y="3028473"/>
              <a:ext cx="690863" cy="873918"/>
              <a:chOff x="10605672" y="4917369"/>
              <a:chExt cx="690863" cy="873918"/>
            </a:xfrm>
          </p:grpSpPr>
          <p:sp>
            <p:nvSpPr>
              <p:cNvPr id="146" name="Rectangle: Rounded Corners 145">
                <a:extLst>
                  <a:ext uri="{FF2B5EF4-FFF2-40B4-BE49-F238E27FC236}">
                    <a16:creationId xmlns:a16="http://schemas.microsoft.com/office/drawing/2014/main" id="{6060CEAF-6C0B-0766-8AFE-6EB74B30B5A0}"/>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TextBox 147">
                <a:extLst>
                  <a:ext uri="{FF2B5EF4-FFF2-40B4-BE49-F238E27FC236}">
                    <a16:creationId xmlns:a16="http://schemas.microsoft.com/office/drawing/2014/main" id="{58F3E52B-E0EB-071F-A5D1-E33EBB18E3C1}"/>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Histogram</a:t>
                </a:r>
              </a:p>
            </p:txBody>
          </p:sp>
        </p:grpSp>
        <p:pic>
          <p:nvPicPr>
            <p:cNvPr id="145" name="Picture 144">
              <a:extLst>
                <a:ext uri="{FF2B5EF4-FFF2-40B4-BE49-F238E27FC236}">
                  <a16:creationId xmlns:a16="http://schemas.microsoft.com/office/drawing/2014/main" id="{C324EF52-F52D-4E08-F705-335FF0D83185}"/>
                </a:ext>
              </a:extLst>
            </p:cNvPr>
            <p:cNvPicPr>
              <a:picLocks noChangeAspect="1"/>
            </p:cNvPicPr>
            <p:nvPr/>
          </p:nvPicPr>
          <p:blipFill rotWithShape="1">
            <a:blip r:embed="rId11"/>
            <a:srcRect t="5318" r="30150"/>
            <a:stretch/>
          </p:blipFill>
          <p:spPr>
            <a:xfrm>
              <a:off x="9199084" y="3134015"/>
              <a:ext cx="496878" cy="563973"/>
            </a:xfrm>
            <a:prstGeom prst="rect">
              <a:avLst/>
            </a:prstGeom>
          </p:spPr>
        </p:pic>
      </p:grpSp>
      <p:grpSp>
        <p:nvGrpSpPr>
          <p:cNvPr id="149" name="Group 148">
            <a:extLst>
              <a:ext uri="{FF2B5EF4-FFF2-40B4-BE49-F238E27FC236}">
                <a16:creationId xmlns:a16="http://schemas.microsoft.com/office/drawing/2014/main" id="{29FBE9C7-1E60-5272-F1FC-6E079540E2D0}"/>
              </a:ext>
            </a:extLst>
          </p:cNvPr>
          <p:cNvGrpSpPr/>
          <p:nvPr/>
        </p:nvGrpSpPr>
        <p:grpSpPr>
          <a:xfrm>
            <a:off x="1808479" y="2587196"/>
            <a:ext cx="690863" cy="873918"/>
            <a:chOff x="10605672" y="4917369"/>
            <a:chExt cx="690863" cy="873918"/>
          </a:xfrm>
        </p:grpSpPr>
        <p:sp>
          <p:nvSpPr>
            <p:cNvPr id="150" name="Rectangle: Rounded Corners 149">
              <a:extLst>
                <a:ext uri="{FF2B5EF4-FFF2-40B4-BE49-F238E27FC236}">
                  <a16:creationId xmlns:a16="http://schemas.microsoft.com/office/drawing/2014/main" id="{AEA6DFAD-50D8-1275-5BF0-7E0D0FE42630}"/>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TextBox 150">
              <a:extLst>
                <a:ext uri="{FF2B5EF4-FFF2-40B4-BE49-F238E27FC236}">
                  <a16:creationId xmlns:a16="http://schemas.microsoft.com/office/drawing/2014/main" id="{E8DBA03B-A14B-5149-3051-50ECC905AAD3}"/>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Scatter plot</a:t>
              </a:r>
            </a:p>
          </p:txBody>
        </p:sp>
        <p:pic>
          <p:nvPicPr>
            <p:cNvPr id="152" name="Picture 151">
              <a:extLst>
                <a:ext uri="{FF2B5EF4-FFF2-40B4-BE49-F238E27FC236}">
                  <a16:creationId xmlns:a16="http://schemas.microsoft.com/office/drawing/2014/main" id="{12B0103C-53A5-7C9B-DDFC-BCB7923A0099}"/>
                </a:ext>
              </a:extLst>
            </p:cNvPr>
            <p:cNvPicPr>
              <a:picLocks noChangeAspect="1"/>
            </p:cNvPicPr>
            <p:nvPr/>
          </p:nvPicPr>
          <p:blipFill>
            <a:blip r:embed="rId12"/>
            <a:srcRect/>
            <a:stretch/>
          </p:blipFill>
          <p:spPr>
            <a:xfrm>
              <a:off x="10632700" y="5013508"/>
              <a:ext cx="634576" cy="525252"/>
            </a:xfrm>
            <a:prstGeom prst="rect">
              <a:avLst/>
            </a:prstGeom>
          </p:spPr>
        </p:pic>
      </p:grpSp>
      <p:grpSp>
        <p:nvGrpSpPr>
          <p:cNvPr id="153" name="Group 152">
            <a:extLst>
              <a:ext uri="{FF2B5EF4-FFF2-40B4-BE49-F238E27FC236}">
                <a16:creationId xmlns:a16="http://schemas.microsoft.com/office/drawing/2014/main" id="{CFEEAC04-9CDB-C4F9-2B41-AF02B8B26527}"/>
              </a:ext>
            </a:extLst>
          </p:cNvPr>
          <p:cNvGrpSpPr/>
          <p:nvPr/>
        </p:nvGrpSpPr>
        <p:grpSpPr>
          <a:xfrm>
            <a:off x="3236410" y="4371499"/>
            <a:ext cx="690863" cy="873918"/>
            <a:chOff x="8386035" y="3922789"/>
            <a:chExt cx="690863" cy="873918"/>
          </a:xfrm>
        </p:grpSpPr>
        <p:grpSp>
          <p:nvGrpSpPr>
            <p:cNvPr id="154" name="Group 153">
              <a:extLst>
                <a:ext uri="{FF2B5EF4-FFF2-40B4-BE49-F238E27FC236}">
                  <a16:creationId xmlns:a16="http://schemas.microsoft.com/office/drawing/2014/main" id="{427687A0-8178-F8D3-FA8D-09057C07522C}"/>
                </a:ext>
              </a:extLst>
            </p:cNvPr>
            <p:cNvGrpSpPr/>
            <p:nvPr/>
          </p:nvGrpSpPr>
          <p:grpSpPr>
            <a:xfrm>
              <a:off x="8386035" y="3922789"/>
              <a:ext cx="690863" cy="873918"/>
              <a:chOff x="10605672" y="4917369"/>
              <a:chExt cx="690863" cy="873918"/>
            </a:xfrm>
          </p:grpSpPr>
          <p:sp>
            <p:nvSpPr>
              <p:cNvPr id="156" name="Rectangle: Rounded Corners 155">
                <a:extLst>
                  <a:ext uri="{FF2B5EF4-FFF2-40B4-BE49-F238E27FC236}">
                    <a16:creationId xmlns:a16="http://schemas.microsoft.com/office/drawing/2014/main" id="{69E62DA0-51B1-05E1-10C8-DE5414E1791B}"/>
                  </a:ext>
                </a:extLst>
              </p:cNvPr>
              <p:cNvSpPr/>
              <p:nvPr/>
            </p:nvSpPr>
            <p:spPr>
              <a:xfrm>
                <a:off x="10605672" y="4917369"/>
                <a:ext cx="689830"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TextBox 156">
                <a:extLst>
                  <a:ext uri="{FF2B5EF4-FFF2-40B4-BE49-F238E27FC236}">
                    <a16:creationId xmlns:a16="http://schemas.microsoft.com/office/drawing/2014/main" id="{B53C72F9-3A5E-4A83-838D-1410F3301985}"/>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Map</a:t>
                </a:r>
              </a:p>
            </p:txBody>
          </p:sp>
        </p:grpSp>
        <p:pic>
          <p:nvPicPr>
            <p:cNvPr id="155" name="Picture 154">
              <a:extLst>
                <a:ext uri="{FF2B5EF4-FFF2-40B4-BE49-F238E27FC236}">
                  <a16:creationId xmlns:a16="http://schemas.microsoft.com/office/drawing/2014/main" id="{40A47869-9A5B-1522-DB72-DDE303D7A4DF}"/>
                </a:ext>
              </a:extLst>
            </p:cNvPr>
            <p:cNvPicPr>
              <a:picLocks noChangeAspect="1"/>
            </p:cNvPicPr>
            <p:nvPr/>
          </p:nvPicPr>
          <p:blipFill rotWithShape="1">
            <a:blip r:embed="rId13"/>
            <a:srcRect l="9717" r="25077" b="21267"/>
            <a:stretch/>
          </p:blipFill>
          <p:spPr>
            <a:xfrm>
              <a:off x="8449728" y="3983197"/>
              <a:ext cx="563822" cy="562478"/>
            </a:xfrm>
            <a:prstGeom prst="rect">
              <a:avLst/>
            </a:prstGeom>
          </p:spPr>
        </p:pic>
      </p:grpSp>
      <p:grpSp>
        <p:nvGrpSpPr>
          <p:cNvPr id="193" name="Group 192">
            <a:extLst>
              <a:ext uri="{FF2B5EF4-FFF2-40B4-BE49-F238E27FC236}">
                <a16:creationId xmlns:a16="http://schemas.microsoft.com/office/drawing/2014/main" id="{FF81FD40-CF71-6EB0-4447-C05507A16E43}"/>
              </a:ext>
            </a:extLst>
          </p:cNvPr>
          <p:cNvGrpSpPr/>
          <p:nvPr/>
        </p:nvGrpSpPr>
        <p:grpSpPr>
          <a:xfrm>
            <a:off x="2884861" y="3483038"/>
            <a:ext cx="1045022" cy="873918"/>
            <a:chOff x="7670877" y="4816477"/>
            <a:chExt cx="1045022" cy="873918"/>
          </a:xfrm>
        </p:grpSpPr>
        <p:grpSp>
          <p:nvGrpSpPr>
            <p:cNvPr id="194" name="Group 193">
              <a:extLst>
                <a:ext uri="{FF2B5EF4-FFF2-40B4-BE49-F238E27FC236}">
                  <a16:creationId xmlns:a16="http://schemas.microsoft.com/office/drawing/2014/main" id="{1C48F5CD-29BE-50A6-6A30-CC422F04865D}"/>
                </a:ext>
              </a:extLst>
            </p:cNvPr>
            <p:cNvGrpSpPr/>
            <p:nvPr/>
          </p:nvGrpSpPr>
          <p:grpSpPr>
            <a:xfrm>
              <a:off x="7670877" y="4816477"/>
              <a:ext cx="1045022" cy="873918"/>
              <a:chOff x="10605672" y="4917369"/>
              <a:chExt cx="1045022" cy="873918"/>
            </a:xfrm>
          </p:grpSpPr>
          <p:sp>
            <p:nvSpPr>
              <p:cNvPr id="196" name="Rectangle: Rounded Corners 195">
                <a:extLst>
                  <a:ext uri="{FF2B5EF4-FFF2-40B4-BE49-F238E27FC236}">
                    <a16:creationId xmlns:a16="http://schemas.microsoft.com/office/drawing/2014/main" id="{DBC4A640-CFF2-63B1-2D80-A34DB0BC4AF0}"/>
                  </a:ext>
                </a:extLst>
              </p:cNvPr>
              <p:cNvSpPr/>
              <p:nvPr/>
            </p:nvSpPr>
            <p:spPr>
              <a:xfrm>
                <a:off x="10605672" y="4917369"/>
                <a:ext cx="1045022"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TextBox 196">
                <a:extLst>
                  <a:ext uri="{FF2B5EF4-FFF2-40B4-BE49-F238E27FC236}">
                    <a16:creationId xmlns:a16="http://schemas.microsoft.com/office/drawing/2014/main" id="{CF2BF6D7-129F-5F79-4691-78FA4D09BDBC}"/>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Dashboard</a:t>
                </a:r>
              </a:p>
            </p:txBody>
          </p:sp>
        </p:grpSp>
        <p:pic>
          <p:nvPicPr>
            <p:cNvPr id="195" name="Picture 194">
              <a:extLst>
                <a:ext uri="{FF2B5EF4-FFF2-40B4-BE49-F238E27FC236}">
                  <a16:creationId xmlns:a16="http://schemas.microsoft.com/office/drawing/2014/main" id="{4D1E3C1A-6481-21D8-9480-9779C7086702}"/>
                </a:ext>
              </a:extLst>
            </p:cNvPr>
            <p:cNvPicPr>
              <a:picLocks noChangeAspect="1"/>
            </p:cNvPicPr>
            <p:nvPr/>
          </p:nvPicPr>
          <p:blipFill>
            <a:blip r:embed="rId14"/>
            <a:stretch>
              <a:fillRect/>
            </a:stretch>
          </p:blipFill>
          <p:spPr>
            <a:xfrm>
              <a:off x="7719743" y="4875541"/>
              <a:ext cx="962638" cy="560144"/>
            </a:xfrm>
            <a:prstGeom prst="rect">
              <a:avLst/>
            </a:prstGeom>
          </p:spPr>
        </p:pic>
      </p:grpSp>
      <p:grpSp>
        <p:nvGrpSpPr>
          <p:cNvPr id="198" name="Group 197">
            <a:extLst>
              <a:ext uri="{FF2B5EF4-FFF2-40B4-BE49-F238E27FC236}">
                <a16:creationId xmlns:a16="http://schemas.microsoft.com/office/drawing/2014/main" id="{6C9BF79A-8403-A67B-18FB-EA065BF85DF6}"/>
              </a:ext>
            </a:extLst>
          </p:cNvPr>
          <p:cNvGrpSpPr/>
          <p:nvPr/>
        </p:nvGrpSpPr>
        <p:grpSpPr>
          <a:xfrm>
            <a:off x="1802912" y="3481533"/>
            <a:ext cx="1059339" cy="873918"/>
            <a:chOff x="8729418" y="4816475"/>
            <a:chExt cx="1059339" cy="873918"/>
          </a:xfrm>
        </p:grpSpPr>
        <p:grpSp>
          <p:nvGrpSpPr>
            <p:cNvPr id="199" name="Group 198">
              <a:extLst>
                <a:ext uri="{FF2B5EF4-FFF2-40B4-BE49-F238E27FC236}">
                  <a16:creationId xmlns:a16="http://schemas.microsoft.com/office/drawing/2014/main" id="{A3DB0C5A-5834-7C10-E6E1-3EB682355D98}"/>
                </a:ext>
              </a:extLst>
            </p:cNvPr>
            <p:cNvGrpSpPr/>
            <p:nvPr/>
          </p:nvGrpSpPr>
          <p:grpSpPr>
            <a:xfrm>
              <a:off x="8729418" y="4816475"/>
              <a:ext cx="1059339" cy="873918"/>
              <a:chOff x="10606705" y="4917369"/>
              <a:chExt cx="1059339" cy="873918"/>
            </a:xfrm>
          </p:grpSpPr>
          <p:sp>
            <p:nvSpPr>
              <p:cNvPr id="201" name="Rectangle: Rounded Corners 200">
                <a:extLst>
                  <a:ext uri="{FF2B5EF4-FFF2-40B4-BE49-F238E27FC236}">
                    <a16:creationId xmlns:a16="http://schemas.microsoft.com/office/drawing/2014/main" id="{4C4E7647-DC28-20CF-E1FD-0D8A6AADBE80}"/>
                  </a:ext>
                </a:extLst>
              </p:cNvPr>
              <p:cNvSpPr/>
              <p:nvPr/>
            </p:nvSpPr>
            <p:spPr>
              <a:xfrm>
                <a:off x="10615367" y="4917369"/>
                <a:ext cx="1050677" cy="873918"/>
              </a:xfrm>
              <a:prstGeom prst="roundRect">
                <a:avLst>
                  <a:gd name="adj" fmla="val 3550"/>
                </a:avLst>
              </a:prstGeom>
              <a:noFill/>
              <a:ln w="3175">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TextBox 201">
                <a:extLst>
                  <a:ext uri="{FF2B5EF4-FFF2-40B4-BE49-F238E27FC236}">
                    <a16:creationId xmlns:a16="http://schemas.microsoft.com/office/drawing/2014/main" id="{D4848D79-F808-588C-C223-77E4890A9490}"/>
                  </a:ext>
                </a:extLst>
              </p:cNvPr>
              <p:cNvSpPr txBox="1"/>
              <p:nvPr/>
            </p:nvSpPr>
            <p:spPr>
              <a:xfrm>
                <a:off x="10606705" y="5622010"/>
                <a:ext cx="689830" cy="169277"/>
              </a:xfrm>
              <a:prstGeom prst="rect">
                <a:avLst/>
              </a:prstGeom>
              <a:noFill/>
            </p:spPr>
            <p:txBody>
              <a:bodyPr wrap="square" lIns="45720" rtlCol="0">
                <a:spAutoFit/>
              </a:bodyPr>
              <a:lstStyle/>
              <a:p>
                <a:r>
                  <a:rPr lang="en-US" sz="500" dirty="0">
                    <a:latin typeface="IBM Plex Sans" panose="020B0503050203000203" pitchFamily="34" charset="0"/>
                  </a:rPr>
                  <a:t>Pivot Table</a:t>
                </a:r>
              </a:p>
            </p:txBody>
          </p:sp>
        </p:grpSp>
        <p:pic>
          <p:nvPicPr>
            <p:cNvPr id="200" name="Picture 199">
              <a:extLst>
                <a:ext uri="{FF2B5EF4-FFF2-40B4-BE49-F238E27FC236}">
                  <a16:creationId xmlns:a16="http://schemas.microsoft.com/office/drawing/2014/main" id="{B1BD6391-5564-9EAC-5190-A331B0BFA129}"/>
                </a:ext>
              </a:extLst>
            </p:cNvPr>
            <p:cNvPicPr>
              <a:picLocks noChangeAspect="1"/>
            </p:cNvPicPr>
            <p:nvPr/>
          </p:nvPicPr>
          <p:blipFill>
            <a:blip r:embed="rId6"/>
            <a:stretch>
              <a:fillRect/>
            </a:stretch>
          </p:blipFill>
          <p:spPr>
            <a:xfrm>
              <a:off x="8777251" y="4873288"/>
              <a:ext cx="960022" cy="637944"/>
            </a:xfrm>
            <a:prstGeom prst="rect">
              <a:avLst/>
            </a:prstGeom>
          </p:spPr>
        </p:pic>
      </p:grpSp>
      <p:grpSp>
        <p:nvGrpSpPr>
          <p:cNvPr id="8" name="Group 7">
            <a:extLst>
              <a:ext uri="{FF2B5EF4-FFF2-40B4-BE49-F238E27FC236}">
                <a16:creationId xmlns:a16="http://schemas.microsoft.com/office/drawing/2014/main" id="{65294748-5500-6E77-458E-917252EB9012}"/>
              </a:ext>
            </a:extLst>
          </p:cNvPr>
          <p:cNvGrpSpPr/>
          <p:nvPr/>
        </p:nvGrpSpPr>
        <p:grpSpPr>
          <a:xfrm>
            <a:off x="6335407" y="5742559"/>
            <a:ext cx="4105724" cy="1123649"/>
            <a:chOff x="6335407" y="5742559"/>
            <a:chExt cx="4105724" cy="1123649"/>
          </a:xfrm>
        </p:grpSpPr>
        <p:pic>
          <p:nvPicPr>
            <p:cNvPr id="4" name="Picture 3">
              <a:extLst>
                <a:ext uri="{FF2B5EF4-FFF2-40B4-BE49-F238E27FC236}">
                  <a16:creationId xmlns:a16="http://schemas.microsoft.com/office/drawing/2014/main" id="{5941E9B5-9369-3D5C-635B-A37E2C87AFA0}"/>
                </a:ext>
              </a:extLst>
            </p:cNvPr>
            <p:cNvPicPr>
              <a:picLocks noChangeAspect="1"/>
            </p:cNvPicPr>
            <p:nvPr/>
          </p:nvPicPr>
          <p:blipFill rotWithShape="1">
            <a:blip r:embed="rId15"/>
            <a:srcRect t="44544" b="1"/>
            <a:stretch/>
          </p:blipFill>
          <p:spPr>
            <a:xfrm>
              <a:off x="6335408" y="6015038"/>
              <a:ext cx="4105723" cy="851170"/>
            </a:xfrm>
            <a:prstGeom prst="rect">
              <a:avLst/>
            </a:prstGeom>
          </p:spPr>
        </p:pic>
        <p:pic>
          <p:nvPicPr>
            <p:cNvPr id="5" name="Picture 4">
              <a:extLst>
                <a:ext uri="{FF2B5EF4-FFF2-40B4-BE49-F238E27FC236}">
                  <a16:creationId xmlns:a16="http://schemas.microsoft.com/office/drawing/2014/main" id="{DF1B7C7E-65C5-05E5-B4EA-CCF666C757F6}"/>
                </a:ext>
              </a:extLst>
            </p:cNvPr>
            <p:cNvPicPr>
              <a:picLocks noChangeAspect="1"/>
            </p:cNvPicPr>
            <p:nvPr/>
          </p:nvPicPr>
          <p:blipFill rotWithShape="1">
            <a:blip r:embed="rId15"/>
            <a:srcRect b="82248"/>
            <a:stretch/>
          </p:blipFill>
          <p:spPr>
            <a:xfrm>
              <a:off x="6335407" y="5742559"/>
              <a:ext cx="4105723" cy="272479"/>
            </a:xfrm>
            <a:prstGeom prst="rect">
              <a:avLst/>
            </a:prstGeom>
          </p:spPr>
        </p:pic>
      </p:grpSp>
    </p:spTree>
    <p:extLst>
      <p:ext uri="{BB962C8B-B14F-4D97-AF65-F5344CB8AC3E}">
        <p14:creationId xmlns:p14="http://schemas.microsoft.com/office/powerpoint/2010/main" val="4285338659"/>
      </p:ext>
    </p:extLst>
  </p:cSld>
  <p:clrMapOvr>
    <a:masterClrMapping/>
  </p:clrMapOvr>
  <mc:AlternateContent xmlns:mc="http://schemas.openxmlformats.org/markup-compatibility/2006" xmlns:p14="http://schemas.microsoft.com/office/powerpoint/2010/main">
    <mc:Choice Requires="p14">
      <p:transition spd="slow" p14:dur="2000" advTm="166085"/>
    </mc:Choice>
    <mc:Fallback xmlns="">
      <p:transition spd="slow" advTm="166085"/>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Rectangle 112">
            <a:extLst>
              <a:ext uri="{FF2B5EF4-FFF2-40B4-BE49-F238E27FC236}">
                <a16:creationId xmlns:a16="http://schemas.microsoft.com/office/drawing/2014/main" id="{9A555E64-B05A-4DA5-8C26-908F39286AE0}"/>
              </a:ext>
            </a:extLst>
          </p:cNvPr>
          <p:cNvSpPr/>
          <p:nvPr/>
        </p:nvSpPr>
        <p:spPr>
          <a:xfrm>
            <a:off x="5563208" y="8318722"/>
            <a:ext cx="1399761" cy="1728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Graphic 234">
            <a:extLst>
              <a:ext uri="{FF2B5EF4-FFF2-40B4-BE49-F238E27FC236}">
                <a16:creationId xmlns:a16="http://schemas.microsoft.com/office/drawing/2014/main" id="{0EF6C449-D1B7-4251-A805-0D0B837B451F}"/>
              </a:ext>
            </a:extLst>
          </p:cNvPr>
          <p:cNvSpPr/>
          <p:nvPr/>
        </p:nvSpPr>
        <p:spPr>
          <a:xfrm>
            <a:off x="5470978" y="8241864"/>
            <a:ext cx="1605248" cy="2137419"/>
          </a:xfrm>
          <a:custGeom>
            <a:avLst/>
            <a:gdLst>
              <a:gd name="connsiteX0" fmla="*/ 127521 w 1605248"/>
              <a:gd name="connsiteY0" fmla="*/ 0 h 2080279"/>
              <a:gd name="connsiteX1" fmla="*/ 0 w 1605248"/>
              <a:gd name="connsiteY1" fmla="*/ 128466 h 2080279"/>
              <a:gd name="connsiteX2" fmla="*/ 0 w 1605248"/>
              <a:gd name="connsiteY2" fmla="*/ 1949636 h 2080279"/>
              <a:gd name="connsiteX3" fmla="*/ 129682 w 1605248"/>
              <a:gd name="connsiteY3" fmla="*/ 2080279 h 2080279"/>
              <a:gd name="connsiteX4" fmla="*/ 1475566 w 1605248"/>
              <a:gd name="connsiteY4" fmla="*/ 2080279 h 2080279"/>
              <a:gd name="connsiteX5" fmla="*/ 1605249 w 1605248"/>
              <a:gd name="connsiteY5" fmla="*/ 1949636 h 2080279"/>
              <a:gd name="connsiteX6" fmla="*/ 1605249 w 1605248"/>
              <a:gd name="connsiteY6" fmla="*/ 128466 h 2080279"/>
              <a:gd name="connsiteX7" fmla="*/ 1477728 w 1605248"/>
              <a:gd name="connsiteY7" fmla="*/ 0 h 2080279"/>
              <a:gd name="connsiteX8" fmla="*/ 127521 w 1605248"/>
              <a:gd name="connsiteY8" fmla="*/ 0 h 2080279"/>
              <a:gd name="connsiteX9" fmla="*/ 802731 w 1605248"/>
              <a:gd name="connsiteY9" fmla="*/ 1951160 h 2080279"/>
              <a:gd name="connsiteX10" fmla="*/ 711305 w 1605248"/>
              <a:gd name="connsiteY10" fmla="*/ 1859058 h 2080279"/>
              <a:gd name="connsiteX11" fmla="*/ 802731 w 1605248"/>
              <a:gd name="connsiteY11" fmla="*/ 1766953 h 2080279"/>
              <a:gd name="connsiteX12" fmla="*/ 894155 w 1605248"/>
              <a:gd name="connsiteY12" fmla="*/ 1859058 h 2080279"/>
              <a:gd name="connsiteX13" fmla="*/ 802731 w 1605248"/>
              <a:gd name="connsiteY13" fmla="*/ 1951160 h 2080279"/>
              <a:gd name="connsiteX14" fmla="*/ 1441203 w 1605248"/>
              <a:gd name="connsiteY14" fmla="*/ 1579479 h 2080279"/>
              <a:gd name="connsiteX15" fmla="*/ 1376362 w 1605248"/>
              <a:gd name="connsiteY15" fmla="*/ 1644801 h 2080279"/>
              <a:gd name="connsiteX16" fmla="*/ 229105 w 1605248"/>
              <a:gd name="connsiteY16" fmla="*/ 1644801 h 2080279"/>
              <a:gd name="connsiteX17" fmla="*/ 164264 w 1605248"/>
              <a:gd name="connsiteY17" fmla="*/ 1579479 h 2080279"/>
              <a:gd name="connsiteX18" fmla="*/ 164264 w 1605248"/>
              <a:gd name="connsiteY18" fmla="*/ 228408 h 2080279"/>
              <a:gd name="connsiteX19" fmla="*/ 229105 w 1605248"/>
              <a:gd name="connsiteY19" fmla="*/ 163087 h 2080279"/>
              <a:gd name="connsiteX20" fmla="*/ 1376143 w 1605248"/>
              <a:gd name="connsiteY20" fmla="*/ 163087 h 2080279"/>
              <a:gd name="connsiteX21" fmla="*/ 1440984 w 1605248"/>
              <a:gd name="connsiteY21" fmla="*/ 228408 h 2080279"/>
              <a:gd name="connsiteX22" fmla="*/ 1440984 w 1605248"/>
              <a:gd name="connsiteY22" fmla="*/ 1579479 h 2080279"/>
              <a:gd name="connsiteX23" fmla="*/ 1441203 w 1605248"/>
              <a:gd name="connsiteY23" fmla="*/ 1579479 h 208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605248" h="2080279">
                <a:moveTo>
                  <a:pt x="127521" y="0"/>
                </a:moveTo>
                <a:cubicBezTo>
                  <a:pt x="57060" y="0"/>
                  <a:pt x="0" y="57483"/>
                  <a:pt x="0" y="128466"/>
                </a:cubicBezTo>
                <a:lnTo>
                  <a:pt x="0" y="1949636"/>
                </a:lnTo>
                <a:cubicBezTo>
                  <a:pt x="0" y="2021707"/>
                  <a:pt x="58141" y="2080279"/>
                  <a:pt x="129682" y="2080279"/>
                </a:cubicBezTo>
                <a:lnTo>
                  <a:pt x="1475566" y="2080279"/>
                </a:lnTo>
                <a:cubicBezTo>
                  <a:pt x="1547112" y="2080279"/>
                  <a:pt x="1605249" y="2021707"/>
                  <a:pt x="1605249" y="1949636"/>
                </a:cubicBezTo>
                <a:lnTo>
                  <a:pt x="1605249" y="128466"/>
                </a:lnTo>
                <a:cubicBezTo>
                  <a:pt x="1605249" y="57483"/>
                  <a:pt x="1548193" y="0"/>
                  <a:pt x="1477728" y="0"/>
                </a:cubicBezTo>
                <a:lnTo>
                  <a:pt x="127521" y="0"/>
                </a:lnTo>
                <a:close/>
                <a:moveTo>
                  <a:pt x="802731" y="1951160"/>
                </a:moveTo>
                <a:cubicBezTo>
                  <a:pt x="752155" y="1951160"/>
                  <a:pt x="711305" y="1910007"/>
                  <a:pt x="711305" y="1859058"/>
                </a:cubicBezTo>
                <a:cubicBezTo>
                  <a:pt x="711305" y="1808107"/>
                  <a:pt x="752153" y="1766953"/>
                  <a:pt x="802731" y="1766953"/>
                </a:cubicBezTo>
                <a:cubicBezTo>
                  <a:pt x="853310" y="1766953"/>
                  <a:pt x="894155" y="1808105"/>
                  <a:pt x="894155" y="1859058"/>
                </a:cubicBezTo>
                <a:cubicBezTo>
                  <a:pt x="894157" y="1910005"/>
                  <a:pt x="853310" y="1951160"/>
                  <a:pt x="802731" y="1951160"/>
                </a:cubicBezTo>
                <a:close/>
                <a:moveTo>
                  <a:pt x="1441203" y="1579479"/>
                </a:moveTo>
                <a:cubicBezTo>
                  <a:pt x="1441203" y="1615624"/>
                  <a:pt x="1412240" y="1644801"/>
                  <a:pt x="1376362" y="1644801"/>
                </a:cubicBezTo>
                <a:lnTo>
                  <a:pt x="229105" y="1644801"/>
                </a:lnTo>
                <a:cubicBezTo>
                  <a:pt x="193227" y="1644801"/>
                  <a:pt x="164264" y="1615624"/>
                  <a:pt x="164264" y="1579479"/>
                </a:cubicBezTo>
                <a:lnTo>
                  <a:pt x="164264" y="228408"/>
                </a:lnTo>
                <a:cubicBezTo>
                  <a:pt x="164264" y="192264"/>
                  <a:pt x="193227" y="163087"/>
                  <a:pt x="229105" y="163087"/>
                </a:cubicBezTo>
                <a:lnTo>
                  <a:pt x="1376143" y="163087"/>
                </a:lnTo>
                <a:cubicBezTo>
                  <a:pt x="1412026" y="163087"/>
                  <a:pt x="1440984" y="192264"/>
                  <a:pt x="1440984" y="228408"/>
                </a:cubicBezTo>
                <a:lnTo>
                  <a:pt x="1440984" y="1579479"/>
                </a:lnTo>
                <a:lnTo>
                  <a:pt x="1441203" y="1579479"/>
                </a:lnTo>
                <a:close/>
              </a:path>
            </a:pathLst>
          </a:custGeom>
          <a:solidFill>
            <a:srgbClr val="000000"/>
          </a:solidFill>
          <a:ln w="2154" cap="flat">
            <a:noFill/>
            <a:prstDash val="solid"/>
            <a:miter/>
          </a:ln>
        </p:spPr>
        <p:txBody>
          <a:bodyPr rtlCol="0" anchor="ctr"/>
          <a:lstStyle/>
          <a:p>
            <a:endParaRPr lang="en-US" dirty="0"/>
          </a:p>
        </p:txBody>
      </p:sp>
      <p:sp>
        <p:nvSpPr>
          <p:cNvPr id="115" name="TextBox 114">
            <a:extLst>
              <a:ext uri="{FF2B5EF4-FFF2-40B4-BE49-F238E27FC236}">
                <a16:creationId xmlns:a16="http://schemas.microsoft.com/office/drawing/2014/main" id="{D8C99248-E87B-4E84-922F-837F4E91ACF1}"/>
              </a:ext>
            </a:extLst>
          </p:cNvPr>
          <p:cNvSpPr txBox="1"/>
          <p:nvPr/>
        </p:nvSpPr>
        <p:spPr>
          <a:xfrm>
            <a:off x="6014488" y="8743276"/>
            <a:ext cx="524503" cy="215444"/>
          </a:xfrm>
          <a:prstGeom prst="rect">
            <a:avLst/>
          </a:prstGeom>
          <a:noFill/>
        </p:spPr>
        <p:txBody>
          <a:bodyPr wrap="none" rtlCol="0">
            <a:spAutoFit/>
          </a:bodyPr>
          <a:lstStyle/>
          <a:p>
            <a:pPr algn="ctr"/>
            <a:r>
              <a:rPr lang="en-US" sz="800" dirty="0"/>
              <a:t>Farming</a:t>
            </a:r>
          </a:p>
        </p:txBody>
      </p:sp>
      <p:pic>
        <p:nvPicPr>
          <p:cNvPr id="116" name="Picture 115">
            <a:extLst>
              <a:ext uri="{FF2B5EF4-FFF2-40B4-BE49-F238E27FC236}">
                <a16:creationId xmlns:a16="http://schemas.microsoft.com/office/drawing/2014/main" id="{46DDA80A-20EF-4C23-A841-AE8D4BCD49C2}"/>
              </a:ext>
            </a:extLst>
          </p:cNvPr>
          <p:cNvPicPr>
            <a:picLocks noChangeAspect="1"/>
          </p:cNvPicPr>
          <p:nvPr/>
        </p:nvPicPr>
        <p:blipFill>
          <a:blip r:embed="rId3"/>
          <a:srcRect/>
          <a:stretch/>
        </p:blipFill>
        <p:spPr>
          <a:xfrm>
            <a:off x="6150410" y="8490724"/>
            <a:ext cx="266023" cy="266023"/>
          </a:xfrm>
          <a:prstGeom prst="rect">
            <a:avLst/>
          </a:prstGeom>
        </p:spPr>
      </p:pic>
      <p:pic>
        <p:nvPicPr>
          <p:cNvPr id="120" name="Graphic 119">
            <a:extLst>
              <a:ext uri="{FF2B5EF4-FFF2-40B4-BE49-F238E27FC236}">
                <a16:creationId xmlns:a16="http://schemas.microsoft.com/office/drawing/2014/main" id="{124BA03D-E0FE-4F55-9C07-34F709E106F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80165" y="8418355"/>
            <a:ext cx="402832" cy="402832"/>
          </a:xfrm>
          <a:prstGeom prst="rect">
            <a:avLst/>
          </a:prstGeom>
        </p:spPr>
      </p:pic>
      <p:sp>
        <p:nvSpPr>
          <p:cNvPr id="121" name="TextBox 120">
            <a:extLst>
              <a:ext uri="{FF2B5EF4-FFF2-40B4-BE49-F238E27FC236}">
                <a16:creationId xmlns:a16="http://schemas.microsoft.com/office/drawing/2014/main" id="{92A88990-F54E-4D38-BD9B-79E72F521B74}"/>
              </a:ext>
            </a:extLst>
          </p:cNvPr>
          <p:cNvSpPr txBox="1"/>
          <p:nvPr/>
        </p:nvSpPr>
        <p:spPr>
          <a:xfrm>
            <a:off x="6430861" y="8743276"/>
            <a:ext cx="495649" cy="215444"/>
          </a:xfrm>
          <a:prstGeom prst="rect">
            <a:avLst/>
          </a:prstGeom>
          <a:noFill/>
        </p:spPr>
        <p:txBody>
          <a:bodyPr wrap="none" rtlCol="0">
            <a:spAutoFit/>
          </a:bodyPr>
          <a:lstStyle/>
          <a:p>
            <a:pPr algn="ctr"/>
            <a:r>
              <a:rPr lang="en-US" sz="800" dirty="0"/>
              <a:t>Sudoku</a:t>
            </a:r>
          </a:p>
        </p:txBody>
      </p:sp>
      <p:pic>
        <p:nvPicPr>
          <p:cNvPr id="122" name="Picture 121">
            <a:extLst>
              <a:ext uri="{FF2B5EF4-FFF2-40B4-BE49-F238E27FC236}">
                <a16:creationId xmlns:a16="http://schemas.microsoft.com/office/drawing/2014/main" id="{34A61B80-47BF-4520-8C71-BCE24AE13CB6}"/>
              </a:ext>
            </a:extLst>
          </p:cNvPr>
          <p:cNvPicPr>
            <a:picLocks noChangeAspect="1"/>
          </p:cNvPicPr>
          <p:nvPr/>
        </p:nvPicPr>
        <p:blipFill>
          <a:blip r:embed="rId6"/>
          <a:srcRect/>
          <a:stretch/>
        </p:blipFill>
        <p:spPr>
          <a:xfrm>
            <a:off x="6552355" y="8490724"/>
            <a:ext cx="266023" cy="266023"/>
          </a:xfrm>
          <a:prstGeom prst="rect">
            <a:avLst/>
          </a:prstGeom>
        </p:spPr>
      </p:pic>
      <p:pic>
        <p:nvPicPr>
          <p:cNvPr id="123" name="Graphic 122">
            <a:extLst>
              <a:ext uri="{FF2B5EF4-FFF2-40B4-BE49-F238E27FC236}">
                <a16:creationId xmlns:a16="http://schemas.microsoft.com/office/drawing/2014/main" id="{221CC06E-40BA-4C7D-B362-F74EE99AC19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482110" y="8418355"/>
            <a:ext cx="402832" cy="402832"/>
          </a:xfrm>
          <a:prstGeom prst="rect">
            <a:avLst/>
          </a:prstGeom>
        </p:spPr>
      </p:pic>
      <p:sp>
        <p:nvSpPr>
          <p:cNvPr id="125" name="TextBox 124">
            <a:extLst>
              <a:ext uri="{FF2B5EF4-FFF2-40B4-BE49-F238E27FC236}">
                <a16:creationId xmlns:a16="http://schemas.microsoft.com/office/drawing/2014/main" id="{B5872D83-FE8E-43B2-B75E-5F5735FEA68F}"/>
              </a:ext>
            </a:extLst>
          </p:cNvPr>
          <p:cNvSpPr txBox="1"/>
          <p:nvPr/>
        </p:nvSpPr>
        <p:spPr>
          <a:xfrm>
            <a:off x="5634608" y="8743276"/>
            <a:ext cx="449162" cy="215444"/>
          </a:xfrm>
          <a:prstGeom prst="rect">
            <a:avLst/>
          </a:prstGeom>
          <a:noFill/>
        </p:spPr>
        <p:txBody>
          <a:bodyPr wrap="none" rtlCol="0">
            <a:spAutoFit/>
          </a:bodyPr>
          <a:lstStyle/>
          <a:p>
            <a:pPr algn="ctr"/>
            <a:r>
              <a:rPr lang="en-US" sz="800" dirty="0"/>
              <a:t>Stocks</a:t>
            </a:r>
          </a:p>
        </p:txBody>
      </p:sp>
      <p:pic>
        <p:nvPicPr>
          <p:cNvPr id="126" name="Picture 125">
            <a:extLst>
              <a:ext uri="{FF2B5EF4-FFF2-40B4-BE49-F238E27FC236}">
                <a16:creationId xmlns:a16="http://schemas.microsoft.com/office/drawing/2014/main" id="{BC94099C-F4C6-42D1-ACAA-226CF1E6C999}"/>
              </a:ext>
            </a:extLst>
          </p:cNvPr>
          <p:cNvPicPr>
            <a:picLocks noChangeAspect="1"/>
          </p:cNvPicPr>
          <p:nvPr/>
        </p:nvPicPr>
        <p:blipFill>
          <a:blip r:embed="rId7"/>
          <a:srcRect/>
          <a:stretch/>
        </p:blipFill>
        <p:spPr>
          <a:xfrm>
            <a:off x="5732858" y="8490724"/>
            <a:ext cx="266023" cy="266023"/>
          </a:xfrm>
          <a:prstGeom prst="rect">
            <a:avLst/>
          </a:prstGeom>
        </p:spPr>
      </p:pic>
      <p:pic>
        <p:nvPicPr>
          <p:cNvPr id="127" name="Graphic 126">
            <a:extLst>
              <a:ext uri="{FF2B5EF4-FFF2-40B4-BE49-F238E27FC236}">
                <a16:creationId xmlns:a16="http://schemas.microsoft.com/office/drawing/2014/main" id="{5E499434-D95E-45D8-9342-CAE585714AD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62613" y="8418355"/>
            <a:ext cx="402832" cy="402832"/>
          </a:xfrm>
          <a:prstGeom prst="rect">
            <a:avLst/>
          </a:prstGeom>
        </p:spPr>
      </p:pic>
      <p:sp>
        <p:nvSpPr>
          <p:cNvPr id="130" name="TextBox 129">
            <a:extLst>
              <a:ext uri="{FF2B5EF4-FFF2-40B4-BE49-F238E27FC236}">
                <a16:creationId xmlns:a16="http://schemas.microsoft.com/office/drawing/2014/main" id="{20CD5079-2058-459E-BA2B-240941BBE83E}"/>
              </a:ext>
            </a:extLst>
          </p:cNvPr>
          <p:cNvSpPr txBox="1"/>
          <p:nvPr/>
        </p:nvSpPr>
        <p:spPr>
          <a:xfrm>
            <a:off x="6110383" y="9242749"/>
            <a:ext cx="333746" cy="215444"/>
          </a:xfrm>
          <a:prstGeom prst="rect">
            <a:avLst/>
          </a:prstGeom>
          <a:noFill/>
        </p:spPr>
        <p:txBody>
          <a:bodyPr wrap="none" rtlCol="0">
            <a:spAutoFit/>
          </a:bodyPr>
          <a:lstStyle/>
          <a:p>
            <a:pPr algn="ctr"/>
            <a:r>
              <a:rPr lang="en-US" sz="800" dirty="0"/>
              <a:t>TSP</a:t>
            </a:r>
          </a:p>
        </p:txBody>
      </p:sp>
      <p:pic>
        <p:nvPicPr>
          <p:cNvPr id="131" name="Picture 130">
            <a:extLst>
              <a:ext uri="{FF2B5EF4-FFF2-40B4-BE49-F238E27FC236}">
                <a16:creationId xmlns:a16="http://schemas.microsoft.com/office/drawing/2014/main" id="{659258C4-0312-4036-9687-8DE4C38FE13E}"/>
              </a:ext>
            </a:extLst>
          </p:cNvPr>
          <p:cNvPicPr>
            <a:picLocks noChangeAspect="1"/>
          </p:cNvPicPr>
          <p:nvPr/>
        </p:nvPicPr>
        <p:blipFill>
          <a:blip r:embed="rId8"/>
          <a:srcRect/>
          <a:stretch/>
        </p:blipFill>
        <p:spPr>
          <a:xfrm>
            <a:off x="6150927" y="8990197"/>
            <a:ext cx="266023" cy="266023"/>
          </a:xfrm>
          <a:prstGeom prst="rect">
            <a:avLst/>
          </a:prstGeom>
        </p:spPr>
      </p:pic>
      <p:pic>
        <p:nvPicPr>
          <p:cNvPr id="132" name="Graphic 131">
            <a:extLst>
              <a:ext uri="{FF2B5EF4-FFF2-40B4-BE49-F238E27FC236}">
                <a16:creationId xmlns:a16="http://schemas.microsoft.com/office/drawing/2014/main" id="{F3FA141D-AA5D-4252-A270-EE8C95DB87B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80682" y="8917828"/>
            <a:ext cx="402832" cy="402832"/>
          </a:xfrm>
          <a:prstGeom prst="rect">
            <a:avLst/>
          </a:prstGeom>
        </p:spPr>
      </p:pic>
      <p:sp>
        <p:nvSpPr>
          <p:cNvPr id="137" name="TextBox 136">
            <a:extLst>
              <a:ext uri="{FF2B5EF4-FFF2-40B4-BE49-F238E27FC236}">
                <a16:creationId xmlns:a16="http://schemas.microsoft.com/office/drawing/2014/main" id="{2620610B-88C7-42E5-9004-D55D64D69E66}"/>
              </a:ext>
            </a:extLst>
          </p:cNvPr>
          <p:cNvSpPr txBox="1"/>
          <p:nvPr/>
        </p:nvSpPr>
        <p:spPr>
          <a:xfrm>
            <a:off x="6443400" y="9242749"/>
            <a:ext cx="471604" cy="215444"/>
          </a:xfrm>
          <a:prstGeom prst="rect">
            <a:avLst/>
          </a:prstGeom>
          <a:noFill/>
        </p:spPr>
        <p:txBody>
          <a:bodyPr wrap="none" rtlCol="0">
            <a:spAutoFit/>
          </a:bodyPr>
          <a:lstStyle/>
          <a:p>
            <a:pPr algn="ctr"/>
            <a:r>
              <a:rPr lang="en-US" sz="800" dirty="0"/>
              <a:t>Cohort</a:t>
            </a:r>
          </a:p>
        </p:txBody>
      </p:sp>
      <p:pic>
        <p:nvPicPr>
          <p:cNvPr id="138" name="Picture 137">
            <a:extLst>
              <a:ext uri="{FF2B5EF4-FFF2-40B4-BE49-F238E27FC236}">
                <a16:creationId xmlns:a16="http://schemas.microsoft.com/office/drawing/2014/main" id="{F7B29463-0B0A-4E92-AB68-C6BB8E46ACCA}"/>
              </a:ext>
            </a:extLst>
          </p:cNvPr>
          <p:cNvPicPr>
            <a:picLocks noChangeAspect="1"/>
          </p:cNvPicPr>
          <p:nvPr/>
        </p:nvPicPr>
        <p:blipFill>
          <a:blip r:embed="rId9"/>
          <a:srcRect/>
          <a:stretch/>
        </p:blipFill>
        <p:spPr>
          <a:xfrm>
            <a:off x="6552872" y="8994687"/>
            <a:ext cx="266023" cy="257043"/>
          </a:xfrm>
          <a:prstGeom prst="rect">
            <a:avLst/>
          </a:prstGeom>
        </p:spPr>
      </p:pic>
      <p:pic>
        <p:nvPicPr>
          <p:cNvPr id="145" name="Graphic 144">
            <a:extLst>
              <a:ext uri="{FF2B5EF4-FFF2-40B4-BE49-F238E27FC236}">
                <a16:creationId xmlns:a16="http://schemas.microsoft.com/office/drawing/2014/main" id="{2EABBD42-77F2-49DB-8F56-DA8BB42CF9C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482627" y="8917828"/>
            <a:ext cx="402832" cy="402832"/>
          </a:xfrm>
          <a:prstGeom prst="rect">
            <a:avLst/>
          </a:prstGeom>
        </p:spPr>
      </p:pic>
      <p:sp>
        <p:nvSpPr>
          <p:cNvPr id="146" name="TextBox 145">
            <a:extLst>
              <a:ext uri="{FF2B5EF4-FFF2-40B4-BE49-F238E27FC236}">
                <a16:creationId xmlns:a16="http://schemas.microsoft.com/office/drawing/2014/main" id="{35CE1D0F-56AF-46D3-85C2-2611ECED7E2B}"/>
              </a:ext>
            </a:extLst>
          </p:cNvPr>
          <p:cNvSpPr txBox="1"/>
          <p:nvPr/>
        </p:nvSpPr>
        <p:spPr>
          <a:xfrm>
            <a:off x="5666386" y="9242749"/>
            <a:ext cx="386644" cy="215444"/>
          </a:xfrm>
          <a:prstGeom prst="rect">
            <a:avLst/>
          </a:prstGeom>
          <a:noFill/>
        </p:spPr>
        <p:txBody>
          <a:bodyPr wrap="none" rtlCol="0">
            <a:spAutoFit/>
          </a:bodyPr>
          <a:lstStyle/>
          <a:p>
            <a:pPr algn="ctr"/>
            <a:r>
              <a:rPr lang="en-US" sz="800" dirty="0"/>
              <a:t>FMO</a:t>
            </a:r>
          </a:p>
        </p:txBody>
      </p:sp>
      <p:pic>
        <p:nvPicPr>
          <p:cNvPr id="147" name="Picture 146">
            <a:extLst>
              <a:ext uri="{FF2B5EF4-FFF2-40B4-BE49-F238E27FC236}">
                <a16:creationId xmlns:a16="http://schemas.microsoft.com/office/drawing/2014/main" id="{6283C6CF-B0AA-4208-822B-DBDBEF9D6B0C}"/>
              </a:ext>
            </a:extLst>
          </p:cNvPr>
          <p:cNvPicPr>
            <a:picLocks noChangeAspect="1"/>
          </p:cNvPicPr>
          <p:nvPr/>
        </p:nvPicPr>
        <p:blipFill>
          <a:blip r:embed="rId10"/>
          <a:srcRect/>
          <a:stretch/>
        </p:blipFill>
        <p:spPr>
          <a:xfrm>
            <a:off x="5734370" y="8990197"/>
            <a:ext cx="264032" cy="266023"/>
          </a:xfrm>
          <a:prstGeom prst="rect">
            <a:avLst/>
          </a:prstGeom>
        </p:spPr>
      </p:pic>
      <p:pic>
        <p:nvPicPr>
          <p:cNvPr id="151" name="Graphic 150">
            <a:extLst>
              <a:ext uri="{FF2B5EF4-FFF2-40B4-BE49-F238E27FC236}">
                <a16:creationId xmlns:a16="http://schemas.microsoft.com/office/drawing/2014/main" id="{79A17B57-B288-480B-B835-817FF17F91C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63130" y="8917828"/>
            <a:ext cx="402832" cy="402832"/>
          </a:xfrm>
          <a:prstGeom prst="rect">
            <a:avLst/>
          </a:prstGeom>
        </p:spPr>
      </p:pic>
      <p:sp>
        <p:nvSpPr>
          <p:cNvPr id="152" name="TextBox 151">
            <a:extLst>
              <a:ext uri="{FF2B5EF4-FFF2-40B4-BE49-F238E27FC236}">
                <a16:creationId xmlns:a16="http://schemas.microsoft.com/office/drawing/2014/main" id="{52410719-672E-4D60-B228-8D5B6E117BFE}"/>
              </a:ext>
            </a:extLst>
          </p:cNvPr>
          <p:cNvSpPr txBox="1"/>
          <p:nvPr/>
        </p:nvSpPr>
        <p:spPr>
          <a:xfrm>
            <a:off x="5635125" y="9742822"/>
            <a:ext cx="449162" cy="215444"/>
          </a:xfrm>
          <a:prstGeom prst="rect">
            <a:avLst/>
          </a:prstGeom>
          <a:noFill/>
        </p:spPr>
        <p:txBody>
          <a:bodyPr wrap="none" rtlCol="0">
            <a:spAutoFit/>
          </a:bodyPr>
          <a:lstStyle/>
          <a:p>
            <a:pPr algn="ctr"/>
            <a:r>
              <a:rPr lang="en-US" sz="800" dirty="0"/>
              <a:t>Stocks</a:t>
            </a:r>
          </a:p>
        </p:txBody>
      </p:sp>
      <p:pic>
        <p:nvPicPr>
          <p:cNvPr id="155" name="Picture 154">
            <a:extLst>
              <a:ext uri="{FF2B5EF4-FFF2-40B4-BE49-F238E27FC236}">
                <a16:creationId xmlns:a16="http://schemas.microsoft.com/office/drawing/2014/main" id="{2F90B490-24DA-4DA7-A961-B4D732A5602A}"/>
              </a:ext>
            </a:extLst>
          </p:cNvPr>
          <p:cNvPicPr>
            <a:picLocks noChangeAspect="1"/>
          </p:cNvPicPr>
          <p:nvPr/>
        </p:nvPicPr>
        <p:blipFill>
          <a:blip r:embed="rId11"/>
          <a:srcRect/>
          <a:stretch/>
        </p:blipFill>
        <p:spPr>
          <a:xfrm>
            <a:off x="5733375" y="9490270"/>
            <a:ext cx="266023" cy="266023"/>
          </a:xfrm>
          <a:prstGeom prst="rect">
            <a:avLst/>
          </a:prstGeom>
        </p:spPr>
      </p:pic>
      <p:pic>
        <p:nvPicPr>
          <p:cNvPr id="181" name="Graphic 180">
            <a:extLst>
              <a:ext uri="{FF2B5EF4-FFF2-40B4-BE49-F238E27FC236}">
                <a16:creationId xmlns:a16="http://schemas.microsoft.com/office/drawing/2014/main" id="{0ADE3978-B371-49D0-BC17-D2F96F9531F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63130" y="9417901"/>
            <a:ext cx="402832" cy="402832"/>
          </a:xfrm>
          <a:prstGeom prst="rect">
            <a:avLst/>
          </a:prstGeom>
        </p:spPr>
      </p:pic>
      <p:grpSp>
        <p:nvGrpSpPr>
          <p:cNvPr id="185" name="Group 184">
            <a:extLst>
              <a:ext uri="{FF2B5EF4-FFF2-40B4-BE49-F238E27FC236}">
                <a16:creationId xmlns:a16="http://schemas.microsoft.com/office/drawing/2014/main" id="{99FED594-504E-44F5-B048-785FB7F46EF4}"/>
              </a:ext>
            </a:extLst>
          </p:cNvPr>
          <p:cNvGrpSpPr/>
          <p:nvPr/>
        </p:nvGrpSpPr>
        <p:grpSpPr>
          <a:xfrm>
            <a:off x="96389" y="6573534"/>
            <a:ext cx="2668148" cy="2668148"/>
            <a:chOff x="9869954" y="4019770"/>
            <a:chExt cx="2668148" cy="2668148"/>
          </a:xfrm>
        </p:grpSpPr>
        <p:grpSp>
          <p:nvGrpSpPr>
            <p:cNvPr id="186" name="Group 185">
              <a:extLst>
                <a:ext uri="{FF2B5EF4-FFF2-40B4-BE49-F238E27FC236}">
                  <a16:creationId xmlns:a16="http://schemas.microsoft.com/office/drawing/2014/main" id="{072199CE-72B6-41B4-8118-C3EEE0EC2988}"/>
                </a:ext>
              </a:extLst>
            </p:cNvPr>
            <p:cNvGrpSpPr/>
            <p:nvPr/>
          </p:nvGrpSpPr>
          <p:grpSpPr>
            <a:xfrm>
              <a:off x="9869954" y="4019770"/>
              <a:ext cx="2668148" cy="2668148"/>
              <a:chOff x="9781052" y="3907108"/>
              <a:chExt cx="2668148" cy="2668148"/>
            </a:xfrm>
          </p:grpSpPr>
          <p:pic>
            <p:nvPicPr>
              <p:cNvPr id="218" name="Graphic 217">
                <a:extLst>
                  <a:ext uri="{FF2B5EF4-FFF2-40B4-BE49-F238E27FC236}">
                    <a16:creationId xmlns:a16="http://schemas.microsoft.com/office/drawing/2014/main" id="{6606B74B-CEB1-4531-8BEC-9D1F94598926}"/>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781052" y="3907108"/>
                <a:ext cx="2668148" cy="2668148"/>
              </a:xfrm>
              <a:prstGeom prst="rect">
                <a:avLst/>
              </a:prstGeom>
            </p:spPr>
          </p:pic>
          <p:sp>
            <p:nvSpPr>
              <p:cNvPr id="219" name="Rectangle 218">
                <a:extLst>
                  <a:ext uri="{FF2B5EF4-FFF2-40B4-BE49-F238E27FC236}">
                    <a16:creationId xmlns:a16="http://schemas.microsoft.com/office/drawing/2014/main" id="{B882AF6D-EBA6-4D46-A597-1C7A1DB3774B}"/>
                  </a:ext>
                </a:extLst>
              </p:cNvPr>
              <p:cNvSpPr/>
              <p:nvPr/>
            </p:nvSpPr>
            <p:spPr>
              <a:xfrm>
                <a:off x="10461960" y="4190457"/>
                <a:ext cx="1300442" cy="20502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grpSp>
          <p:nvGrpSpPr>
            <p:cNvPr id="188" name="Group 187">
              <a:extLst>
                <a:ext uri="{FF2B5EF4-FFF2-40B4-BE49-F238E27FC236}">
                  <a16:creationId xmlns:a16="http://schemas.microsoft.com/office/drawing/2014/main" id="{6DE9CDFD-F529-4816-BEA2-3922DCEEF9C6}"/>
                </a:ext>
              </a:extLst>
            </p:cNvPr>
            <p:cNvGrpSpPr/>
            <p:nvPr/>
          </p:nvGrpSpPr>
          <p:grpSpPr>
            <a:xfrm>
              <a:off x="10570908" y="4324110"/>
              <a:ext cx="1291902" cy="1539911"/>
              <a:chOff x="1353887" y="8369364"/>
              <a:chExt cx="1291902" cy="1539911"/>
            </a:xfrm>
          </p:grpSpPr>
          <p:sp>
            <p:nvSpPr>
              <p:cNvPr id="189" name="TextBox 188">
                <a:extLst>
                  <a:ext uri="{FF2B5EF4-FFF2-40B4-BE49-F238E27FC236}">
                    <a16:creationId xmlns:a16="http://schemas.microsoft.com/office/drawing/2014/main" id="{DDAAB3C4-0A65-4D87-BB54-C40D4065BB18}"/>
                  </a:ext>
                </a:extLst>
              </p:cNvPr>
              <p:cNvSpPr txBox="1"/>
              <p:nvPr/>
            </p:nvSpPr>
            <p:spPr>
              <a:xfrm>
                <a:off x="1733767" y="8694285"/>
                <a:ext cx="524503" cy="215444"/>
              </a:xfrm>
              <a:prstGeom prst="rect">
                <a:avLst/>
              </a:prstGeom>
              <a:noFill/>
            </p:spPr>
            <p:txBody>
              <a:bodyPr wrap="none" rtlCol="0">
                <a:spAutoFit/>
              </a:bodyPr>
              <a:lstStyle/>
              <a:p>
                <a:pPr algn="ctr"/>
                <a:r>
                  <a:rPr lang="en-US" sz="800" dirty="0"/>
                  <a:t>Farming</a:t>
                </a:r>
              </a:p>
            </p:txBody>
          </p:sp>
          <p:pic>
            <p:nvPicPr>
              <p:cNvPr id="192" name="Picture 191">
                <a:extLst>
                  <a:ext uri="{FF2B5EF4-FFF2-40B4-BE49-F238E27FC236}">
                    <a16:creationId xmlns:a16="http://schemas.microsoft.com/office/drawing/2014/main" id="{E3BF4012-317B-450E-89EE-88CA2338AD09}"/>
                  </a:ext>
                </a:extLst>
              </p:cNvPr>
              <p:cNvPicPr>
                <a:picLocks noChangeAspect="1"/>
              </p:cNvPicPr>
              <p:nvPr/>
            </p:nvPicPr>
            <p:blipFill>
              <a:blip r:embed="rId3"/>
              <a:srcRect/>
              <a:stretch/>
            </p:blipFill>
            <p:spPr>
              <a:xfrm>
                <a:off x="1869689" y="8441733"/>
                <a:ext cx="266023" cy="266023"/>
              </a:xfrm>
              <a:prstGeom prst="rect">
                <a:avLst/>
              </a:prstGeom>
            </p:spPr>
          </p:pic>
          <p:pic>
            <p:nvPicPr>
              <p:cNvPr id="193" name="Graphic 192">
                <a:extLst>
                  <a:ext uri="{FF2B5EF4-FFF2-40B4-BE49-F238E27FC236}">
                    <a16:creationId xmlns:a16="http://schemas.microsoft.com/office/drawing/2014/main" id="{672DDAA1-B79F-4245-A1B3-E6ECA06EBF4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799444" y="8369364"/>
                <a:ext cx="402832" cy="402832"/>
              </a:xfrm>
              <a:prstGeom prst="rect">
                <a:avLst/>
              </a:prstGeom>
            </p:spPr>
          </p:pic>
          <p:sp>
            <p:nvSpPr>
              <p:cNvPr id="194" name="TextBox 193">
                <a:extLst>
                  <a:ext uri="{FF2B5EF4-FFF2-40B4-BE49-F238E27FC236}">
                    <a16:creationId xmlns:a16="http://schemas.microsoft.com/office/drawing/2014/main" id="{97263B6D-8EBD-4682-8E3E-9549C3F610E2}"/>
                  </a:ext>
                </a:extLst>
              </p:cNvPr>
              <p:cNvSpPr txBox="1"/>
              <p:nvPr/>
            </p:nvSpPr>
            <p:spPr>
              <a:xfrm>
                <a:off x="2150140" y="8694285"/>
                <a:ext cx="495649" cy="215444"/>
              </a:xfrm>
              <a:prstGeom prst="rect">
                <a:avLst/>
              </a:prstGeom>
              <a:noFill/>
            </p:spPr>
            <p:txBody>
              <a:bodyPr wrap="none" rtlCol="0">
                <a:spAutoFit/>
              </a:bodyPr>
              <a:lstStyle/>
              <a:p>
                <a:pPr algn="ctr"/>
                <a:r>
                  <a:rPr lang="en-US" sz="800" dirty="0"/>
                  <a:t>Sudoku</a:t>
                </a:r>
              </a:p>
            </p:txBody>
          </p:sp>
          <p:pic>
            <p:nvPicPr>
              <p:cNvPr id="195" name="Picture 194">
                <a:extLst>
                  <a:ext uri="{FF2B5EF4-FFF2-40B4-BE49-F238E27FC236}">
                    <a16:creationId xmlns:a16="http://schemas.microsoft.com/office/drawing/2014/main" id="{204561E8-0E36-45BF-AEE0-4EC8E8B7D95C}"/>
                  </a:ext>
                </a:extLst>
              </p:cNvPr>
              <p:cNvPicPr>
                <a:picLocks noChangeAspect="1"/>
              </p:cNvPicPr>
              <p:nvPr/>
            </p:nvPicPr>
            <p:blipFill>
              <a:blip r:embed="rId6"/>
              <a:srcRect/>
              <a:stretch/>
            </p:blipFill>
            <p:spPr>
              <a:xfrm>
                <a:off x="2271634" y="8441733"/>
                <a:ext cx="266023" cy="266023"/>
              </a:xfrm>
              <a:prstGeom prst="rect">
                <a:avLst/>
              </a:prstGeom>
            </p:spPr>
          </p:pic>
          <p:pic>
            <p:nvPicPr>
              <p:cNvPr id="196" name="Graphic 195">
                <a:extLst>
                  <a:ext uri="{FF2B5EF4-FFF2-40B4-BE49-F238E27FC236}">
                    <a16:creationId xmlns:a16="http://schemas.microsoft.com/office/drawing/2014/main" id="{5433A64E-00E9-4A30-8878-35790EEFB76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01389" y="8369364"/>
                <a:ext cx="402832" cy="402832"/>
              </a:xfrm>
              <a:prstGeom prst="rect">
                <a:avLst/>
              </a:prstGeom>
            </p:spPr>
          </p:pic>
          <p:sp>
            <p:nvSpPr>
              <p:cNvPr id="197" name="TextBox 196">
                <a:extLst>
                  <a:ext uri="{FF2B5EF4-FFF2-40B4-BE49-F238E27FC236}">
                    <a16:creationId xmlns:a16="http://schemas.microsoft.com/office/drawing/2014/main" id="{37D67B1E-37ED-4EFA-BCB3-5898E81EF8C1}"/>
                  </a:ext>
                </a:extLst>
              </p:cNvPr>
              <p:cNvSpPr txBox="1"/>
              <p:nvPr/>
            </p:nvSpPr>
            <p:spPr>
              <a:xfrm>
                <a:off x="1353887" y="8694285"/>
                <a:ext cx="449162" cy="215444"/>
              </a:xfrm>
              <a:prstGeom prst="rect">
                <a:avLst/>
              </a:prstGeom>
              <a:noFill/>
            </p:spPr>
            <p:txBody>
              <a:bodyPr wrap="none" rtlCol="0">
                <a:spAutoFit/>
              </a:bodyPr>
              <a:lstStyle/>
              <a:p>
                <a:pPr algn="ctr"/>
                <a:r>
                  <a:rPr lang="en-US" sz="800" dirty="0"/>
                  <a:t>Stocks</a:t>
                </a:r>
              </a:p>
            </p:txBody>
          </p:sp>
          <p:pic>
            <p:nvPicPr>
              <p:cNvPr id="198" name="Picture 197">
                <a:extLst>
                  <a:ext uri="{FF2B5EF4-FFF2-40B4-BE49-F238E27FC236}">
                    <a16:creationId xmlns:a16="http://schemas.microsoft.com/office/drawing/2014/main" id="{92A1C7D3-4FC7-4D89-8B63-F71B54C34653}"/>
                  </a:ext>
                </a:extLst>
              </p:cNvPr>
              <p:cNvPicPr>
                <a:picLocks noChangeAspect="1"/>
              </p:cNvPicPr>
              <p:nvPr/>
            </p:nvPicPr>
            <p:blipFill>
              <a:blip r:embed="rId7"/>
              <a:srcRect/>
              <a:stretch/>
            </p:blipFill>
            <p:spPr>
              <a:xfrm>
                <a:off x="1452137" y="8441733"/>
                <a:ext cx="266023" cy="266023"/>
              </a:xfrm>
              <a:prstGeom prst="rect">
                <a:avLst/>
              </a:prstGeom>
            </p:spPr>
          </p:pic>
          <p:pic>
            <p:nvPicPr>
              <p:cNvPr id="199" name="Graphic 198">
                <a:extLst>
                  <a:ext uri="{FF2B5EF4-FFF2-40B4-BE49-F238E27FC236}">
                    <a16:creationId xmlns:a16="http://schemas.microsoft.com/office/drawing/2014/main" id="{5BB7CBEA-B8AE-4F87-87AF-FBD1E367DBD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1892" y="8369364"/>
                <a:ext cx="402832" cy="402832"/>
              </a:xfrm>
              <a:prstGeom prst="rect">
                <a:avLst/>
              </a:prstGeom>
            </p:spPr>
          </p:pic>
          <p:sp>
            <p:nvSpPr>
              <p:cNvPr id="201" name="TextBox 200">
                <a:extLst>
                  <a:ext uri="{FF2B5EF4-FFF2-40B4-BE49-F238E27FC236}">
                    <a16:creationId xmlns:a16="http://schemas.microsoft.com/office/drawing/2014/main" id="{E9BA0AB1-0B84-456D-9770-1B64CCC1E80D}"/>
                  </a:ext>
                </a:extLst>
              </p:cNvPr>
              <p:cNvSpPr txBox="1"/>
              <p:nvPr/>
            </p:nvSpPr>
            <p:spPr>
              <a:xfrm>
                <a:off x="1829662" y="9193758"/>
                <a:ext cx="333746" cy="215444"/>
              </a:xfrm>
              <a:prstGeom prst="rect">
                <a:avLst/>
              </a:prstGeom>
              <a:noFill/>
            </p:spPr>
            <p:txBody>
              <a:bodyPr wrap="none" rtlCol="0">
                <a:spAutoFit/>
              </a:bodyPr>
              <a:lstStyle/>
              <a:p>
                <a:pPr algn="ctr"/>
                <a:r>
                  <a:rPr lang="en-US" sz="800" dirty="0"/>
                  <a:t>TSP</a:t>
                </a:r>
              </a:p>
            </p:txBody>
          </p:sp>
          <p:pic>
            <p:nvPicPr>
              <p:cNvPr id="204" name="Picture 203">
                <a:extLst>
                  <a:ext uri="{FF2B5EF4-FFF2-40B4-BE49-F238E27FC236}">
                    <a16:creationId xmlns:a16="http://schemas.microsoft.com/office/drawing/2014/main" id="{489478C2-2E6B-4797-A242-6578551869BE}"/>
                  </a:ext>
                </a:extLst>
              </p:cNvPr>
              <p:cNvPicPr>
                <a:picLocks noChangeAspect="1"/>
              </p:cNvPicPr>
              <p:nvPr/>
            </p:nvPicPr>
            <p:blipFill>
              <a:blip r:embed="rId8"/>
              <a:srcRect/>
              <a:stretch/>
            </p:blipFill>
            <p:spPr>
              <a:xfrm>
                <a:off x="1870206" y="8941206"/>
                <a:ext cx="266023" cy="266023"/>
              </a:xfrm>
              <a:prstGeom prst="rect">
                <a:avLst/>
              </a:prstGeom>
            </p:spPr>
          </p:pic>
          <p:pic>
            <p:nvPicPr>
              <p:cNvPr id="205" name="Graphic 204">
                <a:extLst>
                  <a:ext uri="{FF2B5EF4-FFF2-40B4-BE49-F238E27FC236}">
                    <a16:creationId xmlns:a16="http://schemas.microsoft.com/office/drawing/2014/main" id="{06B3C1EF-6CFC-4365-A567-D1B4E09EDEB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799961" y="8868837"/>
                <a:ext cx="402832" cy="402832"/>
              </a:xfrm>
              <a:prstGeom prst="rect">
                <a:avLst/>
              </a:prstGeom>
            </p:spPr>
          </p:pic>
          <p:sp>
            <p:nvSpPr>
              <p:cNvPr id="206" name="TextBox 205">
                <a:extLst>
                  <a:ext uri="{FF2B5EF4-FFF2-40B4-BE49-F238E27FC236}">
                    <a16:creationId xmlns:a16="http://schemas.microsoft.com/office/drawing/2014/main" id="{BAB903A8-CE52-4A81-ABAE-9C16987C900B}"/>
                  </a:ext>
                </a:extLst>
              </p:cNvPr>
              <p:cNvSpPr txBox="1"/>
              <p:nvPr/>
            </p:nvSpPr>
            <p:spPr>
              <a:xfrm>
                <a:off x="2162679" y="9193758"/>
                <a:ext cx="471604" cy="215444"/>
              </a:xfrm>
              <a:prstGeom prst="rect">
                <a:avLst/>
              </a:prstGeom>
              <a:noFill/>
            </p:spPr>
            <p:txBody>
              <a:bodyPr wrap="none" rtlCol="0">
                <a:spAutoFit/>
              </a:bodyPr>
              <a:lstStyle/>
              <a:p>
                <a:pPr algn="ctr"/>
                <a:r>
                  <a:rPr lang="en-US" sz="800" dirty="0"/>
                  <a:t>Cohort</a:t>
                </a:r>
              </a:p>
            </p:txBody>
          </p:sp>
          <p:pic>
            <p:nvPicPr>
              <p:cNvPr id="207" name="Picture 206">
                <a:extLst>
                  <a:ext uri="{FF2B5EF4-FFF2-40B4-BE49-F238E27FC236}">
                    <a16:creationId xmlns:a16="http://schemas.microsoft.com/office/drawing/2014/main" id="{C2F28FC0-E324-42ED-B328-79AE67B546C3}"/>
                  </a:ext>
                </a:extLst>
              </p:cNvPr>
              <p:cNvPicPr>
                <a:picLocks noChangeAspect="1"/>
              </p:cNvPicPr>
              <p:nvPr/>
            </p:nvPicPr>
            <p:blipFill>
              <a:blip r:embed="rId9"/>
              <a:srcRect/>
              <a:stretch/>
            </p:blipFill>
            <p:spPr>
              <a:xfrm>
                <a:off x="2272151" y="8945696"/>
                <a:ext cx="266023" cy="257043"/>
              </a:xfrm>
              <a:prstGeom prst="rect">
                <a:avLst/>
              </a:prstGeom>
            </p:spPr>
          </p:pic>
          <p:pic>
            <p:nvPicPr>
              <p:cNvPr id="208" name="Graphic 207">
                <a:extLst>
                  <a:ext uri="{FF2B5EF4-FFF2-40B4-BE49-F238E27FC236}">
                    <a16:creationId xmlns:a16="http://schemas.microsoft.com/office/drawing/2014/main" id="{ECB7DABB-C961-4C9C-9713-E141ED186BA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01906" y="8868837"/>
                <a:ext cx="402832" cy="402832"/>
              </a:xfrm>
              <a:prstGeom prst="rect">
                <a:avLst/>
              </a:prstGeom>
            </p:spPr>
          </p:pic>
          <p:sp>
            <p:nvSpPr>
              <p:cNvPr id="209" name="TextBox 208">
                <a:extLst>
                  <a:ext uri="{FF2B5EF4-FFF2-40B4-BE49-F238E27FC236}">
                    <a16:creationId xmlns:a16="http://schemas.microsoft.com/office/drawing/2014/main" id="{BF5507E2-E64F-4A76-9552-6B5C9692E526}"/>
                  </a:ext>
                </a:extLst>
              </p:cNvPr>
              <p:cNvSpPr txBox="1"/>
              <p:nvPr/>
            </p:nvSpPr>
            <p:spPr>
              <a:xfrm>
                <a:off x="1385665" y="9193758"/>
                <a:ext cx="386644" cy="215444"/>
              </a:xfrm>
              <a:prstGeom prst="rect">
                <a:avLst/>
              </a:prstGeom>
              <a:noFill/>
            </p:spPr>
            <p:txBody>
              <a:bodyPr wrap="none" rtlCol="0">
                <a:spAutoFit/>
              </a:bodyPr>
              <a:lstStyle/>
              <a:p>
                <a:pPr algn="ctr"/>
                <a:r>
                  <a:rPr lang="en-US" sz="800" dirty="0"/>
                  <a:t>FMO</a:t>
                </a:r>
              </a:p>
            </p:txBody>
          </p:sp>
          <p:pic>
            <p:nvPicPr>
              <p:cNvPr id="210" name="Picture 209">
                <a:extLst>
                  <a:ext uri="{FF2B5EF4-FFF2-40B4-BE49-F238E27FC236}">
                    <a16:creationId xmlns:a16="http://schemas.microsoft.com/office/drawing/2014/main" id="{35B5D62F-0E48-4D85-BDE7-552E80F4BD17}"/>
                  </a:ext>
                </a:extLst>
              </p:cNvPr>
              <p:cNvPicPr>
                <a:picLocks noChangeAspect="1"/>
              </p:cNvPicPr>
              <p:nvPr/>
            </p:nvPicPr>
            <p:blipFill>
              <a:blip r:embed="rId10"/>
              <a:srcRect/>
              <a:stretch/>
            </p:blipFill>
            <p:spPr>
              <a:xfrm>
                <a:off x="1453649" y="8941206"/>
                <a:ext cx="264032" cy="266023"/>
              </a:xfrm>
              <a:prstGeom prst="rect">
                <a:avLst/>
              </a:prstGeom>
            </p:spPr>
          </p:pic>
          <p:pic>
            <p:nvPicPr>
              <p:cNvPr id="214" name="Graphic 213">
                <a:extLst>
                  <a:ext uri="{FF2B5EF4-FFF2-40B4-BE49-F238E27FC236}">
                    <a16:creationId xmlns:a16="http://schemas.microsoft.com/office/drawing/2014/main" id="{30CB7E5E-6F04-40CC-9A95-3E65EA80BB0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2409" y="8868837"/>
                <a:ext cx="402832" cy="402832"/>
              </a:xfrm>
              <a:prstGeom prst="rect">
                <a:avLst/>
              </a:prstGeom>
            </p:spPr>
          </p:pic>
          <p:sp>
            <p:nvSpPr>
              <p:cNvPr id="215" name="TextBox 214">
                <a:extLst>
                  <a:ext uri="{FF2B5EF4-FFF2-40B4-BE49-F238E27FC236}">
                    <a16:creationId xmlns:a16="http://schemas.microsoft.com/office/drawing/2014/main" id="{F256E109-9024-46B3-90CA-039DE7690608}"/>
                  </a:ext>
                </a:extLst>
              </p:cNvPr>
              <p:cNvSpPr txBox="1"/>
              <p:nvPr/>
            </p:nvSpPr>
            <p:spPr>
              <a:xfrm>
                <a:off x="1354404" y="9693831"/>
                <a:ext cx="449162" cy="215444"/>
              </a:xfrm>
              <a:prstGeom prst="rect">
                <a:avLst/>
              </a:prstGeom>
              <a:noFill/>
            </p:spPr>
            <p:txBody>
              <a:bodyPr wrap="none" rtlCol="0">
                <a:spAutoFit/>
              </a:bodyPr>
              <a:lstStyle/>
              <a:p>
                <a:pPr algn="ctr"/>
                <a:r>
                  <a:rPr lang="en-US" sz="800" dirty="0"/>
                  <a:t>Stocks</a:t>
                </a:r>
              </a:p>
            </p:txBody>
          </p:sp>
          <p:pic>
            <p:nvPicPr>
              <p:cNvPr id="216" name="Picture 215">
                <a:extLst>
                  <a:ext uri="{FF2B5EF4-FFF2-40B4-BE49-F238E27FC236}">
                    <a16:creationId xmlns:a16="http://schemas.microsoft.com/office/drawing/2014/main" id="{89A4A790-6E68-45A4-90C7-0457020241C8}"/>
                  </a:ext>
                </a:extLst>
              </p:cNvPr>
              <p:cNvPicPr>
                <a:picLocks noChangeAspect="1"/>
              </p:cNvPicPr>
              <p:nvPr/>
            </p:nvPicPr>
            <p:blipFill>
              <a:blip r:embed="rId11"/>
              <a:srcRect/>
              <a:stretch/>
            </p:blipFill>
            <p:spPr>
              <a:xfrm>
                <a:off x="1452654" y="9441279"/>
                <a:ext cx="266023" cy="266023"/>
              </a:xfrm>
              <a:prstGeom prst="rect">
                <a:avLst/>
              </a:prstGeom>
            </p:spPr>
          </p:pic>
          <p:pic>
            <p:nvPicPr>
              <p:cNvPr id="217" name="Graphic 216">
                <a:extLst>
                  <a:ext uri="{FF2B5EF4-FFF2-40B4-BE49-F238E27FC236}">
                    <a16:creationId xmlns:a16="http://schemas.microsoft.com/office/drawing/2014/main" id="{55561D1C-0448-466F-B9F8-3673426D3EC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2409" y="9368910"/>
                <a:ext cx="402832" cy="402832"/>
              </a:xfrm>
              <a:prstGeom prst="rect">
                <a:avLst/>
              </a:prstGeom>
            </p:spPr>
          </p:pic>
        </p:grpSp>
      </p:grpSp>
      <p:grpSp>
        <p:nvGrpSpPr>
          <p:cNvPr id="220" name="Group 219">
            <a:extLst>
              <a:ext uri="{FF2B5EF4-FFF2-40B4-BE49-F238E27FC236}">
                <a16:creationId xmlns:a16="http://schemas.microsoft.com/office/drawing/2014/main" id="{DA829D24-CDBF-4E70-9949-077CFD83FDEE}"/>
              </a:ext>
            </a:extLst>
          </p:cNvPr>
          <p:cNvGrpSpPr/>
          <p:nvPr/>
        </p:nvGrpSpPr>
        <p:grpSpPr>
          <a:xfrm>
            <a:off x="9228603" y="6281879"/>
            <a:ext cx="2668148" cy="2668148"/>
            <a:chOff x="9781052" y="3907108"/>
            <a:chExt cx="2668148" cy="2668148"/>
          </a:xfrm>
        </p:grpSpPr>
        <p:pic>
          <p:nvPicPr>
            <p:cNvPr id="221" name="Graphic 220">
              <a:extLst>
                <a:ext uri="{FF2B5EF4-FFF2-40B4-BE49-F238E27FC236}">
                  <a16:creationId xmlns:a16="http://schemas.microsoft.com/office/drawing/2014/main" id="{2F04416E-7AE4-4AEC-AEDB-A783A4E627BE}"/>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781052" y="3907108"/>
              <a:ext cx="2668148" cy="2668148"/>
            </a:xfrm>
            <a:prstGeom prst="rect">
              <a:avLst/>
            </a:prstGeom>
          </p:spPr>
        </p:pic>
        <p:sp>
          <p:nvSpPr>
            <p:cNvPr id="222" name="Rectangle 221">
              <a:extLst>
                <a:ext uri="{FF2B5EF4-FFF2-40B4-BE49-F238E27FC236}">
                  <a16:creationId xmlns:a16="http://schemas.microsoft.com/office/drawing/2014/main" id="{C08BA94D-B87D-45B7-BCC9-B2039530262B}"/>
                </a:ext>
              </a:extLst>
            </p:cNvPr>
            <p:cNvSpPr/>
            <p:nvPr/>
          </p:nvSpPr>
          <p:spPr>
            <a:xfrm>
              <a:off x="10461960" y="4190457"/>
              <a:ext cx="1300442" cy="20502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grpSp>
        <p:nvGrpSpPr>
          <p:cNvPr id="223" name="Group 222">
            <a:extLst>
              <a:ext uri="{FF2B5EF4-FFF2-40B4-BE49-F238E27FC236}">
                <a16:creationId xmlns:a16="http://schemas.microsoft.com/office/drawing/2014/main" id="{B05BCFA4-A77A-4D91-9160-DAC279AC1BBA}"/>
              </a:ext>
            </a:extLst>
          </p:cNvPr>
          <p:cNvGrpSpPr/>
          <p:nvPr/>
        </p:nvGrpSpPr>
        <p:grpSpPr>
          <a:xfrm>
            <a:off x="9929557" y="6586219"/>
            <a:ext cx="1291902" cy="1539911"/>
            <a:chOff x="1353887" y="8369364"/>
            <a:chExt cx="1291902" cy="1539911"/>
          </a:xfrm>
        </p:grpSpPr>
        <p:sp>
          <p:nvSpPr>
            <p:cNvPr id="224" name="TextBox 223">
              <a:extLst>
                <a:ext uri="{FF2B5EF4-FFF2-40B4-BE49-F238E27FC236}">
                  <a16:creationId xmlns:a16="http://schemas.microsoft.com/office/drawing/2014/main" id="{A2ABF9F3-8FDA-4418-9E2A-F949B3ED5A60}"/>
                </a:ext>
              </a:extLst>
            </p:cNvPr>
            <p:cNvSpPr txBox="1"/>
            <p:nvPr/>
          </p:nvSpPr>
          <p:spPr>
            <a:xfrm>
              <a:off x="1733767" y="8694285"/>
              <a:ext cx="524503" cy="215444"/>
            </a:xfrm>
            <a:prstGeom prst="rect">
              <a:avLst/>
            </a:prstGeom>
            <a:noFill/>
          </p:spPr>
          <p:txBody>
            <a:bodyPr wrap="none" rtlCol="0">
              <a:spAutoFit/>
            </a:bodyPr>
            <a:lstStyle/>
            <a:p>
              <a:pPr algn="ctr"/>
              <a:r>
                <a:rPr lang="en-US" sz="800" dirty="0"/>
                <a:t>Farming</a:t>
              </a:r>
            </a:p>
          </p:txBody>
        </p:sp>
        <p:pic>
          <p:nvPicPr>
            <p:cNvPr id="225" name="Picture 224">
              <a:extLst>
                <a:ext uri="{FF2B5EF4-FFF2-40B4-BE49-F238E27FC236}">
                  <a16:creationId xmlns:a16="http://schemas.microsoft.com/office/drawing/2014/main" id="{74E23615-97DA-4291-8CBE-FE2316B05E3F}"/>
                </a:ext>
              </a:extLst>
            </p:cNvPr>
            <p:cNvPicPr>
              <a:picLocks noChangeAspect="1"/>
            </p:cNvPicPr>
            <p:nvPr/>
          </p:nvPicPr>
          <p:blipFill>
            <a:blip r:embed="rId3"/>
            <a:srcRect/>
            <a:stretch/>
          </p:blipFill>
          <p:spPr>
            <a:xfrm>
              <a:off x="1869689" y="8441733"/>
              <a:ext cx="266023" cy="266023"/>
            </a:xfrm>
            <a:prstGeom prst="rect">
              <a:avLst/>
            </a:prstGeom>
          </p:spPr>
        </p:pic>
        <p:pic>
          <p:nvPicPr>
            <p:cNvPr id="226" name="Graphic 225">
              <a:extLst>
                <a:ext uri="{FF2B5EF4-FFF2-40B4-BE49-F238E27FC236}">
                  <a16:creationId xmlns:a16="http://schemas.microsoft.com/office/drawing/2014/main" id="{6E1E968D-9CDD-49EE-A67B-418D0783D4D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799444" y="8369364"/>
              <a:ext cx="402832" cy="402832"/>
            </a:xfrm>
            <a:prstGeom prst="rect">
              <a:avLst/>
            </a:prstGeom>
          </p:spPr>
        </p:pic>
        <p:sp>
          <p:nvSpPr>
            <p:cNvPr id="227" name="TextBox 226">
              <a:extLst>
                <a:ext uri="{FF2B5EF4-FFF2-40B4-BE49-F238E27FC236}">
                  <a16:creationId xmlns:a16="http://schemas.microsoft.com/office/drawing/2014/main" id="{E37A0752-548F-44C3-9446-556525BCA2C8}"/>
                </a:ext>
              </a:extLst>
            </p:cNvPr>
            <p:cNvSpPr txBox="1"/>
            <p:nvPr/>
          </p:nvSpPr>
          <p:spPr>
            <a:xfrm>
              <a:off x="2150140" y="8694285"/>
              <a:ext cx="495649" cy="215444"/>
            </a:xfrm>
            <a:prstGeom prst="rect">
              <a:avLst/>
            </a:prstGeom>
            <a:noFill/>
          </p:spPr>
          <p:txBody>
            <a:bodyPr wrap="none" rtlCol="0">
              <a:spAutoFit/>
            </a:bodyPr>
            <a:lstStyle/>
            <a:p>
              <a:pPr algn="ctr"/>
              <a:r>
                <a:rPr lang="en-US" sz="800" dirty="0"/>
                <a:t>Sudoku</a:t>
              </a:r>
            </a:p>
          </p:txBody>
        </p:sp>
        <p:pic>
          <p:nvPicPr>
            <p:cNvPr id="228" name="Picture 227">
              <a:extLst>
                <a:ext uri="{FF2B5EF4-FFF2-40B4-BE49-F238E27FC236}">
                  <a16:creationId xmlns:a16="http://schemas.microsoft.com/office/drawing/2014/main" id="{A8FC60C7-9EEC-4538-AD76-D12FC40BC8D3}"/>
                </a:ext>
              </a:extLst>
            </p:cNvPr>
            <p:cNvPicPr>
              <a:picLocks noChangeAspect="1"/>
            </p:cNvPicPr>
            <p:nvPr/>
          </p:nvPicPr>
          <p:blipFill>
            <a:blip r:embed="rId6"/>
            <a:srcRect/>
            <a:stretch/>
          </p:blipFill>
          <p:spPr>
            <a:xfrm>
              <a:off x="2271634" y="8441733"/>
              <a:ext cx="266023" cy="266023"/>
            </a:xfrm>
            <a:prstGeom prst="rect">
              <a:avLst/>
            </a:prstGeom>
          </p:spPr>
        </p:pic>
        <p:pic>
          <p:nvPicPr>
            <p:cNvPr id="229" name="Graphic 228">
              <a:extLst>
                <a:ext uri="{FF2B5EF4-FFF2-40B4-BE49-F238E27FC236}">
                  <a16:creationId xmlns:a16="http://schemas.microsoft.com/office/drawing/2014/main" id="{7B5EB2C0-1229-418D-8C7D-797CF70A6AB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01389" y="8369364"/>
              <a:ext cx="402832" cy="402832"/>
            </a:xfrm>
            <a:prstGeom prst="rect">
              <a:avLst/>
            </a:prstGeom>
          </p:spPr>
        </p:pic>
        <p:sp>
          <p:nvSpPr>
            <p:cNvPr id="231" name="TextBox 230">
              <a:extLst>
                <a:ext uri="{FF2B5EF4-FFF2-40B4-BE49-F238E27FC236}">
                  <a16:creationId xmlns:a16="http://schemas.microsoft.com/office/drawing/2014/main" id="{477FDE12-EEE4-488D-A96C-6CE6A93498EF}"/>
                </a:ext>
              </a:extLst>
            </p:cNvPr>
            <p:cNvSpPr txBox="1"/>
            <p:nvPr/>
          </p:nvSpPr>
          <p:spPr>
            <a:xfrm>
              <a:off x="1353887" y="8694285"/>
              <a:ext cx="449162" cy="215444"/>
            </a:xfrm>
            <a:prstGeom prst="rect">
              <a:avLst/>
            </a:prstGeom>
            <a:noFill/>
          </p:spPr>
          <p:txBody>
            <a:bodyPr wrap="none" rtlCol="0">
              <a:spAutoFit/>
            </a:bodyPr>
            <a:lstStyle/>
            <a:p>
              <a:pPr algn="ctr"/>
              <a:r>
                <a:rPr lang="en-US" sz="800" dirty="0"/>
                <a:t>Stocks</a:t>
              </a:r>
            </a:p>
          </p:txBody>
        </p:sp>
        <p:pic>
          <p:nvPicPr>
            <p:cNvPr id="233" name="Picture 232">
              <a:extLst>
                <a:ext uri="{FF2B5EF4-FFF2-40B4-BE49-F238E27FC236}">
                  <a16:creationId xmlns:a16="http://schemas.microsoft.com/office/drawing/2014/main" id="{13B2A120-34DD-4FA1-9F66-F103BCEBA62C}"/>
                </a:ext>
              </a:extLst>
            </p:cNvPr>
            <p:cNvPicPr>
              <a:picLocks noChangeAspect="1"/>
            </p:cNvPicPr>
            <p:nvPr/>
          </p:nvPicPr>
          <p:blipFill>
            <a:blip r:embed="rId7"/>
            <a:srcRect/>
            <a:stretch/>
          </p:blipFill>
          <p:spPr>
            <a:xfrm>
              <a:off x="1452137" y="8441733"/>
              <a:ext cx="266023" cy="266023"/>
            </a:xfrm>
            <a:prstGeom prst="rect">
              <a:avLst/>
            </a:prstGeom>
          </p:spPr>
        </p:pic>
        <p:pic>
          <p:nvPicPr>
            <p:cNvPr id="234" name="Graphic 233">
              <a:extLst>
                <a:ext uri="{FF2B5EF4-FFF2-40B4-BE49-F238E27FC236}">
                  <a16:creationId xmlns:a16="http://schemas.microsoft.com/office/drawing/2014/main" id="{1BEE515E-F9B2-4ECF-B650-7390399E6E5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1892" y="8369364"/>
              <a:ext cx="402832" cy="402832"/>
            </a:xfrm>
            <a:prstGeom prst="rect">
              <a:avLst/>
            </a:prstGeom>
          </p:spPr>
        </p:pic>
        <p:sp>
          <p:nvSpPr>
            <p:cNvPr id="237" name="TextBox 236">
              <a:extLst>
                <a:ext uri="{FF2B5EF4-FFF2-40B4-BE49-F238E27FC236}">
                  <a16:creationId xmlns:a16="http://schemas.microsoft.com/office/drawing/2014/main" id="{A5CC03C9-BE6B-446F-A24A-B7F568F8196A}"/>
                </a:ext>
              </a:extLst>
            </p:cNvPr>
            <p:cNvSpPr txBox="1"/>
            <p:nvPr/>
          </p:nvSpPr>
          <p:spPr>
            <a:xfrm>
              <a:off x="1829662" y="9193758"/>
              <a:ext cx="333746" cy="215444"/>
            </a:xfrm>
            <a:prstGeom prst="rect">
              <a:avLst/>
            </a:prstGeom>
            <a:noFill/>
          </p:spPr>
          <p:txBody>
            <a:bodyPr wrap="none" rtlCol="0">
              <a:spAutoFit/>
            </a:bodyPr>
            <a:lstStyle/>
            <a:p>
              <a:pPr algn="ctr"/>
              <a:r>
                <a:rPr lang="en-US" sz="800" dirty="0"/>
                <a:t>TSP</a:t>
              </a:r>
            </a:p>
          </p:txBody>
        </p:sp>
        <p:pic>
          <p:nvPicPr>
            <p:cNvPr id="238" name="Picture 237">
              <a:extLst>
                <a:ext uri="{FF2B5EF4-FFF2-40B4-BE49-F238E27FC236}">
                  <a16:creationId xmlns:a16="http://schemas.microsoft.com/office/drawing/2014/main" id="{646C0792-2912-4F52-98E1-C6496E45932D}"/>
                </a:ext>
              </a:extLst>
            </p:cNvPr>
            <p:cNvPicPr>
              <a:picLocks noChangeAspect="1"/>
            </p:cNvPicPr>
            <p:nvPr/>
          </p:nvPicPr>
          <p:blipFill>
            <a:blip r:embed="rId8"/>
            <a:srcRect/>
            <a:stretch/>
          </p:blipFill>
          <p:spPr>
            <a:xfrm>
              <a:off x="1870206" y="8941206"/>
              <a:ext cx="266023" cy="266023"/>
            </a:xfrm>
            <a:prstGeom prst="rect">
              <a:avLst/>
            </a:prstGeom>
          </p:spPr>
        </p:pic>
        <p:pic>
          <p:nvPicPr>
            <p:cNvPr id="239" name="Graphic 238">
              <a:extLst>
                <a:ext uri="{FF2B5EF4-FFF2-40B4-BE49-F238E27FC236}">
                  <a16:creationId xmlns:a16="http://schemas.microsoft.com/office/drawing/2014/main" id="{E2426D92-EEE1-4953-BAB0-3E353F5B2B5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799961" y="8868837"/>
              <a:ext cx="402832" cy="402832"/>
            </a:xfrm>
            <a:prstGeom prst="rect">
              <a:avLst/>
            </a:prstGeom>
          </p:spPr>
        </p:pic>
        <p:sp>
          <p:nvSpPr>
            <p:cNvPr id="240" name="TextBox 239">
              <a:extLst>
                <a:ext uri="{FF2B5EF4-FFF2-40B4-BE49-F238E27FC236}">
                  <a16:creationId xmlns:a16="http://schemas.microsoft.com/office/drawing/2014/main" id="{456896F1-3967-4886-969D-DDA4409C27C6}"/>
                </a:ext>
              </a:extLst>
            </p:cNvPr>
            <p:cNvSpPr txBox="1"/>
            <p:nvPr/>
          </p:nvSpPr>
          <p:spPr>
            <a:xfrm>
              <a:off x="2162679" y="9193758"/>
              <a:ext cx="471604" cy="215444"/>
            </a:xfrm>
            <a:prstGeom prst="rect">
              <a:avLst/>
            </a:prstGeom>
            <a:noFill/>
          </p:spPr>
          <p:txBody>
            <a:bodyPr wrap="none" rtlCol="0">
              <a:spAutoFit/>
            </a:bodyPr>
            <a:lstStyle/>
            <a:p>
              <a:pPr algn="ctr"/>
              <a:r>
                <a:rPr lang="en-US" sz="800" dirty="0"/>
                <a:t>Cohort</a:t>
              </a:r>
            </a:p>
          </p:txBody>
        </p:sp>
        <p:pic>
          <p:nvPicPr>
            <p:cNvPr id="241" name="Picture 240">
              <a:extLst>
                <a:ext uri="{FF2B5EF4-FFF2-40B4-BE49-F238E27FC236}">
                  <a16:creationId xmlns:a16="http://schemas.microsoft.com/office/drawing/2014/main" id="{F8841549-DFE1-472C-9942-0202C26BA36A}"/>
                </a:ext>
              </a:extLst>
            </p:cNvPr>
            <p:cNvPicPr>
              <a:picLocks noChangeAspect="1"/>
            </p:cNvPicPr>
            <p:nvPr/>
          </p:nvPicPr>
          <p:blipFill>
            <a:blip r:embed="rId9"/>
            <a:srcRect/>
            <a:stretch/>
          </p:blipFill>
          <p:spPr>
            <a:xfrm>
              <a:off x="2272151" y="8945696"/>
              <a:ext cx="266023" cy="257043"/>
            </a:xfrm>
            <a:prstGeom prst="rect">
              <a:avLst/>
            </a:prstGeom>
          </p:spPr>
        </p:pic>
        <p:pic>
          <p:nvPicPr>
            <p:cNvPr id="242" name="Graphic 241">
              <a:extLst>
                <a:ext uri="{FF2B5EF4-FFF2-40B4-BE49-F238E27FC236}">
                  <a16:creationId xmlns:a16="http://schemas.microsoft.com/office/drawing/2014/main" id="{0FE25B50-C169-49AB-AC2D-EBE2F07563E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01906" y="8868837"/>
              <a:ext cx="402832" cy="402832"/>
            </a:xfrm>
            <a:prstGeom prst="rect">
              <a:avLst/>
            </a:prstGeom>
          </p:spPr>
        </p:pic>
        <p:sp>
          <p:nvSpPr>
            <p:cNvPr id="243" name="TextBox 242">
              <a:extLst>
                <a:ext uri="{FF2B5EF4-FFF2-40B4-BE49-F238E27FC236}">
                  <a16:creationId xmlns:a16="http://schemas.microsoft.com/office/drawing/2014/main" id="{AEB0110F-8440-4DA5-AC9E-43215B3DD1B4}"/>
                </a:ext>
              </a:extLst>
            </p:cNvPr>
            <p:cNvSpPr txBox="1"/>
            <p:nvPr/>
          </p:nvSpPr>
          <p:spPr>
            <a:xfrm>
              <a:off x="1385665" y="9193758"/>
              <a:ext cx="386644" cy="215444"/>
            </a:xfrm>
            <a:prstGeom prst="rect">
              <a:avLst/>
            </a:prstGeom>
            <a:noFill/>
          </p:spPr>
          <p:txBody>
            <a:bodyPr wrap="none" rtlCol="0">
              <a:spAutoFit/>
            </a:bodyPr>
            <a:lstStyle/>
            <a:p>
              <a:pPr algn="ctr"/>
              <a:r>
                <a:rPr lang="en-US" sz="800" dirty="0"/>
                <a:t>FMO</a:t>
              </a:r>
            </a:p>
          </p:txBody>
        </p:sp>
        <p:pic>
          <p:nvPicPr>
            <p:cNvPr id="244" name="Picture 243">
              <a:extLst>
                <a:ext uri="{FF2B5EF4-FFF2-40B4-BE49-F238E27FC236}">
                  <a16:creationId xmlns:a16="http://schemas.microsoft.com/office/drawing/2014/main" id="{20F0B5DA-F20D-4120-8A17-B4B4E5A5CE39}"/>
                </a:ext>
              </a:extLst>
            </p:cNvPr>
            <p:cNvPicPr>
              <a:picLocks noChangeAspect="1"/>
            </p:cNvPicPr>
            <p:nvPr/>
          </p:nvPicPr>
          <p:blipFill>
            <a:blip r:embed="rId10"/>
            <a:srcRect/>
            <a:stretch/>
          </p:blipFill>
          <p:spPr>
            <a:xfrm>
              <a:off x="1453649" y="8941206"/>
              <a:ext cx="264032" cy="266023"/>
            </a:xfrm>
            <a:prstGeom prst="rect">
              <a:avLst/>
            </a:prstGeom>
          </p:spPr>
        </p:pic>
        <p:pic>
          <p:nvPicPr>
            <p:cNvPr id="245" name="Graphic 244">
              <a:extLst>
                <a:ext uri="{FF2B5EF4-FFF2-40B4-BE49-F238E27FC236}">
                  <a16:creationId xmlns:a16="http://schemas.microsoft.com/office/drawing/2014/main" id="{2FDBD871-4733-47A6-88ED-C71A19A9250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2409" y="8868837"/>
              <a:ext cx="402832" cy="402832"/>
            </a:xfrm>
            <a:prstGeom prst="rect">
              <a:avLst/>
            </a:prstGeom>
          </p:spPr>
        </p:pic>
        <p:sp>
          <p:nvSpPr>
            <p:cNvPr id="246" name="TextBox 245">
              <a:extLst>
                <a:ext uri="{FF2B5EF4-FFF2-40B4-BE49-F238E27FC236}">
                  <a16:creationId xmlns:a16="http://schemas.microsoft.com/office/drawing/2014/main" id="{224B6958-0530-4BCE-83E3-641827D73E4D}"/>
                </a:ext>
              </a:extLst>
            </p:cNvPr>
            <p:cNvSpPr txBox="1"/>
            <p:nvPr/>
          </p:nvSpPr>
          <p:spPr>
            <a:xfrm>
              <a:off x="1354404" y="9693831"/>
              <a:ext cx="449162" cy="215444"/>
            </a:xfrm>
            <a:prstGeom prst="rect">
              <a:avLst/>
            </a:prstGeom>
            <a:noFill/>
          </p:spPr>
          <p:txBody>
            <a:bodyPr wrap="none" rtlCol="0">
              <a:spAutoFit/>
            </a:bodyPr>
            <a:lstStyle/>
            <a:p>
              <a:pPr algn="ctr"/>
              <a:r>
                <a:rPr lang="en-US" sz="800" dirty="0"/>
                <a:t>Stocks</a:t>
              </a:r>
            </a:p>
          </p:txBody>
        </p:sp>
        <p:pic>
          <p:nvPicPr>
            <p:cNvPr id="247" name="Picture 246">
              <a:extLst>
                <a:ext uri="{FF2B5EF4-FFF2-40B4-BE49-F238E27FC236}">
                  <a16:creationId xmlns:a16="http://schemas.microsoft.com/office/drawing/2014/main" id="{25C86159-DDB6-4FE9-A599-9E690B74B10D}"/>
                </a:ext>
              </a:extLst>
            </p:cNvPr>
            <p:cNvPicPr>
              <a:picLocks noChangeAspect="1"/>
            </p:cNvPicPr>
            <p:nvPr/>
          </p:nvPicPr>
          <p:blipFill>
            <a:blip r:embed="rId11"/>
            <a:srcRect/>
            <a:stretch/>
          </p:blipFill>
          <p:spPr>
            <a:xfrm>
              <a:off x="1452654" y="9441279"/>
              <a:ext cx="266023" cy="266023"/>
            </a:xfrm>
            <a:prstGeom prst="rect">
              <a:avLst/>
            </a:prstGeom>
          </p:spPr>
        </p:pic>
        <p:pic>
          <p:nvPicPr>
            <p:cNvPr id="248" name="Graphic 247">
              <a:extLst>
                <a:ext uri="{FF2B5EF4-FFF2-40B4-BE49-F238E27FC236}">
                  <a16:creationId xmlns:a16="http://schemas.microsoft.com/office/drawing/2014/main" id="{414140DD-139B-4B14-B7C5-1371BE1F790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2409" y="9368910"/>
              <a:ext cx="402832" cy="402832"/>
            </a:xfrm>
            <a:prstGeom prst="rect">
              <a:avLst/>
            </a:prstGeom>
          </p:spPr>
        </p:pic>
      </p:grpSp>
      <p:pic>
        <p:nvPicPr>
          <p:cNvPr id="249" name="Picture 248">
            <a:extLst>
              <a:ext uri="{FF2B5EF4-FFF2-40B4-BE49-F238E27FC236}">
                <a16:creationId xmlns:a16="http://schemas.microsoft.com/office/drawing/2014/main" id="{778049DE-6319-4022-BB12-0ECC053876D7}"/>
              </a:ext>
            </a:extLst>
          </p:cNvPr>
          <p:cNvPicPr>
            <a:picLocks noChangeAspect="1"/>
          </p:cNvPicPr>
          <p:nvPr/>
        </p:nvPicPr>
        <p:blipFill>
          <a:blip r:embed="rId14"/>
          <a:stretch>
            <a:fillRect/>
          </a:stretch>
        </p:blipFill>
        <p:spPr>
          <a:xfrm>
            <a:off x="9909429" y="6563529"/>
            <a:ext cx="1311737" cy="2064727"/>
          </a:xfrm>
          <a:prstGeom prst="rect">
            <a:avLst/>
          </a:prstGeom>
        </p:spPr>
      </p:pic>
      <p:sp>
        <p:nvSpPr>
          <p:cNvPr id="250" name="TextBox 249">
            <a:extLst>
              <a:ext uri="{FF2B5EF4-FFF2-40B4-BE49-F238E27FC236}">
                <a16:creationId xmlns:a16="http://schemas.microsoft.com/office/drawing/2014/main" id="{641ADFF6-5A38-4797-84D0-97D7006F4CA1}"/>
              </a:ext>
            </a:extLst>
          </p:cNvPr>
          <p:cNvSpPr txBox="1"/>
          <p:nvPr/>
        </p:nvSpPr>
        <p:spPr>
          <a:xfrm>
            <a:off x="10309145" y="6894784"/>
            <a:ext cx="524503" cy="215444"/>
          </a:xfrm>
          <a:prstGeom prst="rect">
            <a:avLst/>
          </a:prstGeom>
          <a:noFill/>
        </p:spPr>
        <p:txBody>
          <a:bodyPr wrap="none" rtlCol="0">
            <a:spAutoFit/>
          </a:bodyPr>
          <a:lstStyle/>
          <a:p>
            <a:pPr algn="ctr"/>
            <a:r>
              <a:rPr lang="en-US" sz="800" dirty="0"/>
              <a:t>Farming</a:t>
            </a:r>
          </a:p>
        </p:txBody>
      </p:sp>
      <p:sp>
        <p:nvSpPr>
          <p:cNvPr id="251" name="TextBox 250">
            <a:extLst>
              <a:ext uri="{FF2B5EF4-FFF2-40B4-BE49-F238E27FC236}">
                <a16:creationId xmlns:a16="http://schemas.microsoft.com/office/drawing/2014/main" id="{6C019D39-6126-4835-B594-2CBF14617510}"/>
              </a:ext>
            </a:extLst>
          </p:cNvPr>
          <p:cNvSpPr txBox="1"/>
          <p:nvPr/>
        </p:nvSpPr>
        <p:spPr>
          <a:xfrm>
            <a:off x="10725518" y="6894784"/>
            <a:ext cx="495649" cy="215444"/>
          </a:xfrm>
          <a:prstGeom prst="rect">
            <a:avLst/>
          </a:prstGeom>
          <a:noFill/>
        </p:spPr>
        <p:txBody>
          <a:bodyPr wrap="none" rtlCol="0">
            <a:spAutoFit/>
          </a:bodyPr>
          <a:lstStyle/>
          <a:p>
            <a:pPr algn="ctr"/>
            <a:r>
              <a:rPr lang="en-US" sz="800" dirty="0"/>
              <a:t>Sudoku</a:t>
            </a:r>
          </a:p>
        </p:txBody>
      </p:sp>
      <p:sp>
        <p:nvSpPr>
          <p:cNvPr id="252" name="TextBox 251">
            <a:extLst>
              <a:ext uri="{FF2B5EF4-FFF2-40B4-BE49-F238E27FC236}">
                <a16:creationId xmlns:a16="http://schemas.microsoft.com/office/drawing/2014/main" id="{B8461747-38ED-496B-A449-0294E2ACAE1E}"/>
              </a:ext>
            </a:extLst>
          </p:cNvPr>
          <p:cNvSpPr txBox="1"/>
          <p:nvPr/>
        </p:nvSpPr>
        <p:spPr>
          <a:xfrm>
            <a:off x="9929265" y="6894784"/>
            <a:ext cx="449162" cy="215444"/>
          </a:xfrm>
          <a:prstGeom prst="rect">
            <a:avLst/>
          </a:prstGeom>
          <a:noFill/>
        </p:spPr>
        <p:txBody>
          <a:bodyPr wrap="none" rtlCol="0">
            <a:spAutoFit/>
          </a:bodyPr>
          <a:lstStyle/>
          <a:p>
            <a:pPr algn="ctr"/>
            <a:r>
              <a:rPr lang="en-US" sz="800" dirty="0"/>
              <a:t>Stocks</a:t>
            </a:r>
          </a:p>
        </p:txBody>
      </p:sp>
      <p:sp>
        <p:nvSpPr>
          <p:cNvPr id="253" name="TextBox 252">
            <a:extLst>
              <a:ext uri="{FF2B5EF4-FFF2-40B4-BE49-F238E27FC236}">
                <a16:creationId xmlns:a16="http://schemas.microsoft.com/office/drawing/2014/main" id="{30A6F066-5AAD-4086-869E-82037CEBE721}"/>
              </a:ext>
            </a:extLst>
          </p:cNvPr>
          <p:cNvSpPr txBox="1"/>
          <p:nvPr/>
        </p:nvSpPr>
        <p:spPr>
          <a:xfrm>
            <a:off x="10405040" y="7394257"/>
            <a:ext cx="333746" cy="215444"/>
          </a:xfrm>
          <a:prstGeom prst="rect">
            <a:avLst/>
          </a:prstGeom>
          <a:noFill/>
        </p:spPr>
        <p:txBody>
          <a:bodyPr wrap="none" rtlCol="0">
            <a:spAutoFit/>
          </a:bodyPr>
          <a:lstStyle/>
          <a:p>
            <a:pPr algn="ctr"/>
            <a:r>
              <a:rPr lang="en-US" sz="800" dirty="0"/>
              <a:t>TSP</a:t>
            </a:r>
          </a:p>
        </p:txBody>
      </p:sp>
      <p:sp>
        <p:nvSpPr>
          <p:cNvPr id="254" name="TextBox 253">
            <a:extLst>
              <a:ext uri="{FF2B5EF4-FFF2-40B4-BE49-F238E27FC236}">
                <a16:creationId xmlns:a16="http://schemas.microsoft.com/office/drawing/2014/main" id="{E95B3F16-BC38-4750-8F8C-5C0E3CB7B373}"/>
              </a:ext>
            </a:extLst>
          </p:cNvPr>
          <p:cNvSpPr txBox="1"/>
          <p:nvPr/>
        </p:nvSpPr>
        <p:spPr>
          <a:xfrm>
            <a:off x="10738057" y="7394257"/>
            <a:ext cx="471604" cy="215444"/>
          </a:xfrm>
          <a:prstGeom prst="rect">
            <a:avLst/>
          </a:prstGeom>
          <a:noFill/>
        </p:spPr>
        <p:txBody>
          <a:bodyPr wrap="none" rtlCol="0">
            <a:spAutoFit/>
          </a:bodyPr>
          <a:lstStyle/>
          <a:p>
            <a:pPr algn="ctr"/>
            <a:r>
              <a:rPr lang="en-US" sz="800" dirty="0"/>
              <a:t>Cohort</a:t>
            </a:r>
          </a:p>
        </p:txBody>
      </p:sp>
      <p:sp>
        <p:nvSpPr>
          <p:cNvPr id="255" name="TextBox 254">
            <a:extLst>
              <a:ext uri="{FF2B5EF4-FFF2-40B4-BE49-F238E27FC236}">
                <a16:creationId xmlns:a16="http://schemas.microsoft.com/office/drawing/2014/main" id="{02BA2FA1-0E95-438F-89E0-D529BC90FD44}"/>
              </a:ext>
            </a:extLst>
          </p:cNvPr>
          <p:cNvSpPr txBox="1"/>
          <p:nvPr/>
        </p:nvSpPr>
        <p:spPr>
          <a:xfrm>
            <a:off x="9961043" y="7394257"/>
            <a:ext cx="386644" cy="215444"/>
          </a:xfrm>
          <a:prstGeom prst="rect">
            <a:avLst/>
          </a:prstGeom>
          <a:noFill/>
        </p:spPr>
        <p:txBody>
          <a:bodyPr wrap="none" rtlCol="0">
            <a:spAutoFit/>
          </a:bodyPr>
          <a:lstStyle/>
          <a:p>
            <a:pPr algn="ctr"/>
            <a:r>
              <a:rPr lang="en-US" sz="800" dirty="0"/>
              <a:t>FMO</a:t>
            </a:r>
          </a:p>
        </p:txBody>
      </p:sp>
      <p:sp>
        <p:nvSpPr>
          <p:cNvPr id="256" name="TextBox 255">
            <a:extLst>
              <a:ext uri="{FF2B5EF4-FFF2-40B4-BE49-F238E27FC236}">
                <a16:creationId xmlns:a16="http://schemas.microsoft.com/office/drawing/2014/main" id="{AD193A46-0A7A-4218-BEC6-C8BA450CD57B}"/>
              </a:ext>
            </a:extLst>
          </p:cNvPr>
          <p:cNvSpPr txBox="1"/>
          <p:nvPr/>
        </p:nvSpPr>
        <p:spPr>
          <a:xfrm>
            <a:off x="9881694" y="7894330"/>
            <a:ext cx="545342" cy="215444"/>
          </a:xfrm>
          <a:prstGeom prst="rect">
            <a:avLst/>
          </a:prstGeom>
          <a:noFill/>
        </p:spPr>
        <p:txBody>
          <a:bodyPr wrap="none" rtlCol="0">
            <a:spAutoFit/>
          </a:bodyPr>
          <a:lstStyle/>
          <a:p>
            <a:pPr algn="ctr"/>
            <a:r>
              <a:rPr lang="en-US" sz="800" dirty="0"/>
              <a:t>Shipping</a:t>
            </a:r>
          </a:p>
        </p:txBody>
      </p:sp>
      <p:grpSp>
        <p:nvGrpSpPr>
          <p:cNvPr id="257" name="Group 256">
            <a:extLst>
              <a:ext uri="{FF2B5EF4-FFF2-40B4-BE49-F238E27FC236}">
                <a16:creationId xmlns:a16="http://schemas.microsoft.com/office/drawing/2014/main" id="{5C21619E-ECFB-47E7-A0D7-5B316CAD097E}"/>
              </a:ext>
            </a:extLst>
          </p:cNvPr>
          <p:cNvGrpSpPr/>
          <p:nvPr/>
        </p:nvGrpSpPr>
        <p:grpSpPr>
          <a:xfrm>
            <a:off x="11141623" y="6337338"/>
            <a:ext cx="2668148" cy="2668148"/>
            <a:chOff x="9781052" y="3907108"/>
            <a:chExt cx="2668148" cy="2668148"/>
          </a:xfrm>
        </p:grpSpPr>
        <p:pic>
          <p:nvPicPr>
            <p:cNvPr id="258" name="Graphic 257">
              <a:extLst>
                <a:ext uri="{FF2B5EF4-FFF2-40B4-BE49-F238E27FC236}">
                  <a16:creationId xmlns:a16="http://schemas.microsoft.com/office/drawing/2014/main" id="{5BF39BBE-86C3-41CC-B23C-C2995054959C}"/>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9781052" y="3907108"/>
              <a:ext cx="2668148" cy="2668148"/>
            </a:xfrm>
            <a:prstGeom prst="rect">
              <a:avLst/>
            </a:prstGeom>
          </p:spPr>
        </p:pic>
        <p:sp>
          <p:nvSpPr>
            <p:cNvPr id="259" name="Rectangle 258">
              <a:extLst>
                <a:ext uri="{FF2B5EF4-FFF2-40B4-BE49-F238E27FC236}">
                  <a16:creationId xmlns:a16="http://schemas.microsoft.com/office/drawing/2014/main" id="{FA1654EA-0DAE-45B0-BC37-B441E8E41386}"/>
                </a:ext>
              </a:extLst>
            </p:cNvPr>
            <p:cNvSpPr/>
            <p:nvPr/>
          </p:nvSpPr>
          <p:spPr>
            <a:xfrm>
              <a:off x="10461960" y="4190457"/>
              <a:ext cx="1300442" cy="20502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grpSp>
        <p:nvGrpSpPr>
          <p:cNvPr id="260" name="Group 259">
            <a:extLst>
              <a:ext uri="{FF2B5EF4-FFF2-40B4-BE49-F238E27FC236}">
                <a16:creationId xmlns:a16="http://schemas.microsoft.com/office/drawing/2014/main" id="{672FA520-A604-40D7-897E-A30DFC87AE41}"/>
              </a:ext>
            </a:extLst>
          </p:cNvPr>
          <p:cNvGrpSpPr/>
          <p:nvPr/>
        </p:nvGrpSpPr>
        <p:grpSpPr>
          <a:xfrm>
            <a:off x="11842577" y="6641678"/>
            <a:ext cx="1291902" cy="1539911"/>
            <a:chOff x="1353887" y="8369364"/>
            <a:chExt cx="1291902" cy="1539911"/>
          </a:xfrm>
        </p:grpSpPr>
        <p:sp>
          <p:nvSpPr>
            <p:cNvPr id="261" name="TextBox 260">
              <a:extLst>
                <a:ext uri="{FF2B5EF4-FFF2-40B4-BE49-F238E27FC236}">
                  <a16:creationId xmlns:a16="http://schemas.microsoft.com/office/drawing/2014/main" id="{9F23ACC7-7D5B-47CE-B07E-362F8C6482FA}"/>
                </a:ext>
              </a:extLst>
            </p:cNvPr>
            <p:cNvSpPr txBox="1"/>
            <p:nvPr/>
          </p:nvSpPr>
          <p:spPr>
            <a:xfrm>
              <a:off x="1733767" y="8694285"/>
              <a:ext cx="524503" cy="215444"/>
            </a:xfrm>
            <a:prstGeom prst="rect">
              <a:avLst/>
            </a:prstGeom>
            <a:noFill/>
          </p:spPr>
          <p:txBody>
            <a:bodyPr wrap="none" rtlCol="0">
              <a:spAutoFit/>
            </a:bodyPr>
            <a:lstStyle/>
            <a:p>
              <a:pPr algn="ctr"/>
              <a:r>
                <a:rPr lang="en-US" sz="800" dirty="0"/>
                <a:t>Farming</a:t>
              </a:r>
            </a:p>
          </p:txBody>
        </p:sp>
        <p:pic>
          <p:nvPicPr>
            <p:cNvPr id="262" name="Picture 261">
              <a:extLst>
                <a:ext uri="{FF2B5EF4-FFF2-40B4-BE49-F238E27FC236}">
                  <a16:creationId xmlns:a16="http://schemas.microsoft.com/office/drawing/2014/main" id="{F3280EBF-EB2D-4A32-B179-7CC4DD1E98E4}"/>
                </a:ext>
              </a:extLst>
            </p:cNvPr>
            <p:cNvPicPr>
              <a:picLocks noChangeAspect="1"/>
            </p:cNvPicPr>
            <p:nvPr/>
          </p:nvPicPr>
          <p:blipFill>
            <a:blip r:embed="rId3"/>
            <a:srcRect/>
            <a:stretch/>
          </p:blipFill>
          <p:spPr>
            <a:xfrm>
              <a:off x="1869689" y="8441733"/>
              <a:ext cx="266023" cy="266023"/>
            </a:xfrm>
            <a:prstGeom prst="rect">
              <a:avLst/>
            </a:prstGeom>
          </p:spPr>
        </p:pic>
        <p:pic>
          <p:nvPicPr>
            <p:cNvPr id="263" name="Graphic 262">
              <a:extLst>
                <a:ext uri="{FF2B5EF4-FFF2-40B4-BE49-F238E27FC236}">
                  <a16:creationId xmlns:a16="http://schemas.microsoft.com/office/drawing/2014/main" id="{23152D9B-2317-4FB1-85B2-2FAC8781E8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799444" y="8369364"/>
              <a:ext cx="402832" cy="402832"/>
            </a:xfrm>
            <a:prstGeom prst="rect">
              <a:avLst/>
            </a:prstGeom>
          </p:spPr>
        </p:pic>
        <p:sp>
          <p:nvSpPr>
            <p:cNvPr id="264" name="TextBox 263">
              <a:extLst>
                <a:ext uri="{FF2B5EF4-FFF2-40B4-BE49-F238E27FC236}">
                  <a16:creationId xmlns:a16="http://schemas.microsoft.com/office/drawing/2014/main" id="{653B6220-DE07-4F8A-A264-05EFC3ECAC61}"/>
                </a:ext>
              </a:extLst>
            </p:cNvPr>
            <p:cNvSpPr txBox="1"/>
            <p:nvPr/>
          </p:nvSpPr>
          <p:spPr>
            <a:xfrm>
              <a:off x="2150140" y="8694285"/>
              <a:ext cx="495649" cy="215444"/>
            </a:xfrm>
            <a:prstGeom prst="rect">
              <a:avLst/>
            </a:prstGeom>
            <a:noFill/>
          </p:spPr>
          <p:txBody>
            <a:bodyPr wrap="none" rtlCol="0">
              <a:spAutoFit/>
            </a:bodyPr>
            <a:lstStyle/>
            <a:p>
              <a:pPr algn="ctr"/>
              <a:r>
                <a:rPr lang="en-US" sz="800" dirty="0"/>
                <a:t>Sudoku</a:t>
              </a:r>
            </a:p>
          </p:txBody>
        </p:sp>
        <p:pic>
          <p:nvPicPr>
            <p:cNvPr id="265" name="Picture 264">
              <a:extLst>
                <a:ext uri="{FF2B5EF4-FFF2-40B4-BE49-F238E27FC236}">
                  <a16:creationId xmlns:a16="http://schemas.microsoft.com/office/drawing/2014/main" id="{413DC315-E3D9-48EA-8EBC-1092E375F230}"/>
                </a:ext>
              </a:extLst>
            </p:cNvPr>
            <p:cNvPicPr>
              <a:picLocks noChangeAspect="1"/>
            </p:cNvPicPr>
            <p:nvPr/>
          </p:nvPicPr>
          <p:blipFill>
            <a:blip r:embed="rId6"/>
            <a:srcRect/>
            <a:stretch/>
          </p:blipFill>
          <p:spPr>
            <a:xfrm>
              <a:off x="2271634" y="8441733"/>
              <a:ext cx="266023" cy="266023"/>
            </a:xfrm>
            <a:prstGeom prst="rect">
              <a:avLst/>
            </a:prstGeom>
          </p:spPr>
        </p:pic>
        <p:pic>
          <p:nvPicPr>
            <p:cNvPr id="266" name="Graphic 265">
              <a:extLst>
                <a:ext uri="{FF2B5EF4-FFF2-40B4-BE49-F238E27FC236}">
                  <a16:creationId xmlns:a16="http://schemas.microsoft.com/office/drawing/2014/main" id="{629BF5E6-AFA1-41E4-A5B4-820ED9CDAD7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01389" y="8369364"/>
              <a:ext cx="402832" cy="402832"/>
            </a:xfrm>
            <a:prstGeom prst="rect">
              <a:avLst/>
            </a:prstGeom>
          </p:spPr>
        </p:pic>
        <p:sp>
          <p:nvSpPr>
            <p:cNvPr id="267" name="TextBox 266">
              <a:extLst>
                <a:ext uri="{FF2B5EF4-FFF2-40B4-BE49-F238E27FC236}">
                  <a16:creationId xmlns:a16="http://schemas.microsoft.com/office/drawing/2014/main" id="{DD99328D-88B4-4E47-BE03-5EFC617E6056}"/>
                </a:ext>
              </a:extLst>
            </p:cNvPr>
            <p:cNvSpPr txBox="1"/>
            <p:nvPr/>
          </p:nvSpPr>
          <p:spPr>
            <a:xfrm>
              <a:off x="1353887" y="8694285"/>
              <a:ext cx="449162" cy="215444"/>
            </a:xfrm>
            <a:prstGeom prst="rect">
              <a:avLst/>
            </a:prstGeom>
            <a:noFill/>
          </p:spPr>
          <p:txBody>
            <a:bodyPr wrap="none" rtlCol="0">
              <a:spAutoFit/>
            </a:bodyPr>
            <a:lstStyle/>
            <a:p>
              <a:pPr algn="ctr"/>
              <a:r>
                <a:rPr lang="en-US" sz="800" dirty="0"/>
                <a:t>Stocks</a:t>
              </a:r>
            </a:p>
          </p:txBody>
        </p:sp>
        <p:pic>
          <p:nvPicPr>
            <p:cNvPr id="268" name="Picture 267">
              <a:extLst>
                <a:ext uri="{FF2B5EF4-FFF2-40B4-BE49-F238E27FC236}">
                  <a16:creationId xmlns:a16="http://schemas.microsoft.com/office/drawing/2014/main" id="{9C4956D4-F941-4119-8FAC-ED1C55F9AEC3}"/>
                </a:ext>
              </a:extLst>
            </p:cNvPr>
            <p:cNvPicPr>
              <a:picLocks noChangeAspect="1"/>
            </p:cNvPicPr>
            <p:nvPr/>
          </p:nvPicPr>
          <p:blipFill>
            <a:blip r:embed="rId7"/>
            <a:srcRect/>
            <a:stretch/>
          </p:blipFill>
          <p:spPr>
            <a:xfrm>
              <a:off x="1452137" y="8441733"/>
              <a:ext cx="266023" cy="266023"/>
            </a:xfrm>
            <a:prstGeom prst="rect">
              <a:avLst/>
            </a:prstGeom>
          </p:spPr>
        </p:pic>
        <p:pic>
          <p:nvPicPr>
            <p:cNvPr id="269" name="Graphic 268">
              <a:extLst>
                <a:ext uri="{FF2B5EF4-FFF2-40B4-BE49-F238E27FC236}">
                  <a16:creationId xmlns:a16="http://schemas.microsoft.com/office/drawing/2014/main" id="{9878C6CE-223C-4A2B-90B5-87AC021C2B6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1892" y="8369364"/>
              <a:ext cx="402832" cy="402832"/>
            </a:xfrm>
            <a:prstGeom prst="rect">
              <a:avLst/>
            </a:prstGeom>
          </p:spPr>
        </p:pic>
        <p:sp>
          <p:nvSpPr>
            <p:cNvPr id="270" name="TextBox 269">
              <a:extLst>
                <a:ext uri="{FF2B5EF4-FFF2-40B4-BE49-F238E27FC236}">
                  <a16:creationId xmlns:a16="http://schemas.microsoft.com/office/drawing/2014/main" id="{1E528038-F045-4E63-B1AC-028565EB129B}"/>
                </a:ext>
              </a:extLst>
            </p:cNvPr>
            <p:cNvSpPr txBox="1"/>
            <p:nvPr/>
          </p:nvSpPr>
          <p:spPr>
            <a:xfrm>
              <a:off x="1829662" y="9193758"/>
              <a:ext cx="333746" cy="215444"/>
            </a:xfrm>
            <a:prstGeom prst="rect">
              <a:avLst/>
            </a:prstGeom>
            <a:noFill/>
          </p:spPr>
          <p:txBody>
            <a:bodyPr wrap="none" rtlCol="0">
              <a:spAutoFit/>
            </a:bodyPr>
            <a:lstStyle/>
            <a:p>
              <a:pPr algn="ctr"/>
              <a:r>
                <a:rPr lang="en-US" sz="800" dirty="0"/>
                <a:t>TSP</a:t>
              </a:r>
            </a:p>
          </p:txBody>
        </p:sp>
        <p:pic>
          <p:nvPicPr>
            <p:cNvPr id="271" name="Picture 270">
              <a:extLst>
                <a:ext uri="{FF2B5EF4-FFF2-40B4-BE49-F238E27FC236}">
                  <a16:creationId xmlns:a16="http://schemas.microsoft.com/office/drawing/2014/main" id="{0EFEF153-D7C2-4C2D-8659-A72DEF9B56E6}"/>
                </a:ext>
              </a:extLst>
            </p:cNvPr>
            <p:cNvPicPr>
              <a:picLocks noChangeAspect="1"/>
            </p:cNvPicPr>
            <p:nvPr/>
          </p:nvPicPr>
          <p:blipFill>
            <a:blip r:embed="rId8"/>
            <a:srcRect/>
            <a:stretch/>
          </p:blipFill>
          <p:spPr>
            <a:xfrm>
              <a:off x="1870206" y="8941206"/>
              <a:ext cx="266023" cy="266023"/>
            </a:xfrm>
            <a:prstGeom prst="rect">
              <a:avLst/>
            </a:prstGeom>
          </p:spPr>
        </p:pic>
        <p:pic>
          <p:nvPicPr>
            <p:cNvPr id="272" name="Graphic 271">
              <a:extLst>
                <a:ext uri="{FF2B5EF4-FFF2-40B4-BE49-F238E27FC236}">
                  <a16:creationId xmlns:a16="http://schemas.microsoft.com/office/drawing/2014/main" id="{5C3AD93E-AA14-47B0-9F6D-BFDAC6F017A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799961" y="8868837"/>
              <a:ext cx="402832" cy="402832"/>
            </a:xfrm>
            <a:prstGeom prst="rect">
              <a:avLst/>
            </a:prstGeom>
          </p:spPr>
        </p:pic>
        <p:sp>
          <p:nvSpPr>
            <p:cNvPr id="273" name="TextBox 272">
              <a:extLst>
                <a:ext uri="{FF2B5EF4-FFF2-40B4-BE49-F238E27FC236}">
                  <a16:creationId xmlns:a16="http://schemas.microsoft.com/office/drawing/2014/main" id="{7AE38C71-88C1-41A2-AB2D-CBDB5BECC9A7}"/>
                </a:ext>
              </a:extLst>
            </p:cNvPr>
            <p:cNvSpPr txBox="1"/>
            <p:nvPr/>
          </p:nvSpPr>
          <p:spPr>
            <a:xfrm>
              <a:off x="2162679" y="9193758"/>
              <a:ext cx="471604" cy="215444"/>
            </a:xfrm>
            <a:prstGeom prst="rect">
              <a:avLst/>
            </a:prstGeom>
            <a:noFill/>
          </p:spPr>
          <p:txBody>
            <a:bodyPr wrap="none" rtlCol="0">
              <a:spAutoFit/>
            </a:bodyPr>
            <a:lstStyle/>
            <a:p>
              <a:pPr algn="ctr"/>
              <a:r>
                <a:rPr lang="en-US" sz="800" dirty="0"/>
                <a:t>Cohort</a:t>
              </a:r>
            </a:p>
          </p:txBody>
        </p:sp>
        <p:pic>
          <p:nvPicPr>
            <p:cNvPr id="274" name="Picture 273">
              <a:extLst>
                <a:ext uri="{FF2B5EF4-FFF2-40B4-BE49-F238E27FC236}">
                  <a16:creationId xmlns:a16="http://schemas.microsoft.com/office/drawing/2014/main" id="{1DAA34D5-D6BA-4AD2-8588-64A72D482BEE}"/>
                </a:ext>
              </a:extLst>
            </p:cNvPr>
            <p:cNvPicPr>
              <a:picLocks noChangeAspect="1"/>
            </p:cNvPicPr>
            <p:nvPr/>
          </p:nvPicPr>
          <p:blipFill>
            <a:blip r:embed="rId9"/>
            <a:srcRect/>
            <a:stretch/>
          </p:blipFill>
          <p:spPr>
            <a:xfrm>
              <a:off x="2272151" y="8945696"/>
              <a:ext cx="266023" cy="257043"/>
            </a:xfrm>
            <a:prstGeom prst="rect">
              <a:avLst/>
            </a:prstGeom>
          </p:spPr>
        </p:pic>
        <p:pic>
          <p:nvPicPr>
            <p:cNvPr id="275" name="Graphic 274">
              <a:extLst>
                <a:ext uri="{FF2B5EF4-FFF2-40B4-BE49-F238E27FC236}">
                  <a16:creationId xmlns:a16="http://schemas.microsoft.com/office/drawing/2014/main" id="{A89D9D3D-CD35-49F1-93F8-56FEE06792B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01906" y="8868837"/>
              <a:ext cx="402832" cy="402832"/>
            </a:xfrm>
            <a:prstGeom prst="rect">
              <a:avLst/>
            </a:prstGeom>
          </p:spPr>
        </p:pic>
        <p:sp>
          <p:nvSpPr>
            <p:cNvPr id="276" name="TextBox 275">
              <a:extLst>
                <a:ext uri="{FF2B5EF4-FFF2-40B4-BE49-F238E27FC236}">
                  <a16:creationId xmlns:a16="http://schemas.microsoft.com/office/drawing/2014/main" id="{252255B7-C287-4618-8EAC-8DC8B088321D}"/>
                </a:ext>
              </a:extLst>
            </p:cNvPr>
            <p:cNvSpPr txBox="1"/>
            <p:nvPr/>
          </p:nvSpPr>
          <p:spPr>
            <a:xfrm>
              <a:off x="1385665" y="9193758"/>
              <a:ext cx="386644" cy="215444"/>
            </a:xfrm>
            <a:prstGeom prst="rect">
              <a:avLst/>
            </a:prstGeom>
            <a:noFill/>
          </p:spPr>
          <p:txBody>
            <a:bodyPr wrap="none" rtlCol="0">
              <a:spAutoFit/>
            </a:bodyPr>
            <a:lstStyle/>
            <a:p>
              <a:pPr algn="ctr"/>
              <a:r>
                <a:rPr lang="en-US" sz="800" dirty="0"/>
                <a:t>FMO</a:t>
              </a:r>
            </a:p>
          </p:txBody>
        </p:sp>
        <p:pic>
          <p:nvPicPr>
            <p:cNvPr id="277" name="Picture 276">
              <a:extLst>
                <a:ext uri="{FF2B5EF4-FFF2-40B4-BE49-F238E27FC236}">
                  <a16:creationId xmlns:a16="http://schemas.microsoft.com/office/drawing/2014/main" id="{8958125F-B8B9-4616-9AA9-5D8EDC2BC301}"/>
                </a:ext>
              </a:extLst>
            </p:cNvPr>
            <p:cNvPicPr>
              <a:picLocks noChangeAspect="1"/>
            </p:cNvPicPr>
            <p:nvPr/>
          </p:nvPicPr>
          <p:blipFill>
            <a:blip r:embed="rId10"/>
            <a:srcRect/>
            <a:stretch/>
          </p:blipFill>
          <p:spPr>
            <a:xfrm>
              <a:off x="1453649" y="8941206"/>
              <a:ext cx="264032" cy="266023"/>
            </a:xfrm>
            <a:prstGeom prst="rect">
              <a:avLst/>
            </a:prstGeom>
          </p:spPr>
        </p:pic>
        <p:pic>
          <p:nvPicPr>
            <p:cNvPr id="278" name="Graphic 277">
              <a:extLst>
                <a:ext uri="{FF2B5EF4-FFF2-40B4-BE49-F238E27FC236}">
                  <a16:creationId xmlns:a16="http://schemas.microsoft.com/office/drawing/2014/main" id="{E2EB35DA-B4A3-4116-B4B0-F16D8B72AC6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2409" y="8868837"/>
              <a:ext cx="402832" cy="402832"/>
            </a:xfrm>
            <a:prstGeom prst="rect">
              <a:avLst/>
            </a:prstGeom>
          </p:spPr>
        </p:pic>
        <p:sp>
          <p:nvSpPr>
            <p:cNvPr id="279" name="TextBox 278">
              <a:extLst>
                <a:ext uri="{FF2B5EF4-FFF2-40B4-BE49-F238E27FC236}">
                  <a16:creationId xmlns:a16="http://schemas.microsoft.com/office/drawing/2014/main" id="{2920695D-B7A2-4421-AF95-EF56BBC987F6}"/>
                </a:ext>
              </a:extLst>
            </p:cNvPr>
            <p:cNvSpPr txBox="1"/>
            <p:nvPr/>
          </p:nvSpPr>
          <p:spPr>
            <a:xfrm>
              <a:off x="1354404" y="9693831"/>
              <a:ext cx="449162" cy="215444"/>
            </a:xfrm>
            <a:prstGeom prst="rect">
              <a:avLst/>
            </a:prstGeom>
            <a:noFill/>
          </p:spPr>
          <p:txBody>
            <a:bodyPr wrap="none" rtlCol="0">
              <a:spAutoFit/>
            </a:bodyPr>
            <a:lstStyle/>
            <a:p>
              <a:pPr algn="ctr"/>
              <a:r>
                <a:rPr lang="en-US" sz="800" dirty="0"/>
                <a:t>Stocks</a:t>
              </a:r>
            </a:p>
          </p:txBody>
        </p:sp>
        <p:pic>
          <p:nvPicPr>
            <p:cNvPr id="280" name="Picture 279">
              <a:extLst>
                <a:ext uri="{FF2B5EF4-FFF2-40B4-BE49-F238E27FC236}">
                  <a16:creationId xmlns:a16="http://schemas.microsoft.com/office/drawing/2014/main" id="{A09C2058-3A93-4A60-9B10-FB5CB14BA850}"/>
                </a:ext>
              </a:extLst>
            </p:cNvPr>
            <p:cNvPicPr>
              <a:picLocks noChangeAspect="1"/>
            </p:cNvPicPr>
            <p:nvPr/>
          </p:nvPicPr>
          <p:blipFill>
            <a:blip r:embed="rId11"/>
            <a:srcRect/>
            <a:stretch/>
          </p:blipFill>
          <p:spPr>
            <a:xfrm>
              <a:off x="1452654" y="9441279"/>
              <a:ext cx="266023" cy="266023"/>
            </a:xfrm>
            <a:prstGeom prst="rect">
              <a:avLst/>
            </a:prstGeom>
          </p:spPr>
        </p:pic>
        <p:pic>
          <p:nvPicPr>
            <p:cNvPr id="281" name="Graphic 280">
              <a:extLst>
                <a:ext uri="{FF2B5EF4-FFF2-40B4-BE49-F238E27FC236}">
                  <a16:creationId xmlns:a16="http://schemas.microsoft.com/office/drawing/2014/main" id="{7267DA6B-979A-4531-B41F-99AA8593F32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2409" y="9368910"/>
              <a:ext cx="402832" cy="402832"/>
            </a:xfrm>
            <a:prstGeom prst="rect">
              <a:avLst/>
            </a:prstGeom>
          </p:spPr>
        </p:pic>
      </p:grpSp>
      <p:pic>
        <p:nvPicPr>
          <p:cNvPr id="282" name="Picture 281">
            <a:extLst>
              <a:ext uri="{FF2B5EF4-FFF2-40B4-BE49-F238E27FC236}">
                <a16:creationId xmlns:a16="http://schemas.microsoft.com/office/drawing/2014/main" id="{4A924D79-CDDC-4A0D-9B3C-19A038AD63A5}"/>
              </a:ext>
            </a:extLst>
          </p:cNvPr>
          <p:cNvPicPr>
            <a:picLocks noChangeAspect="1"/>
          </p:cNvPicPr>
          <p:nvPr/>
        </p:nvPicPr>
        <p:blipFill>
          <a:blip r:embed="rId14"/>
          <a:stretch>
            <a:fillRect/>
          </a:stretch>
        </p:blipFill>
        <p:spPr>
          <a:xfrm>
            <a:off x="11822449" y="6618988"/>
            <a:ext cx="1311737" cy="2064727"/>
          </a:xfrm>
          <a:prstGeom prst="rect">
            <a:avLst/>
          </a:prstGeom>
        </p:spPr>
      </p:pic>
      <p:sp>
        <p:nvSpPr>
          <p:cNvPr id="283" name="TextBox 282">
            <a:extLst>
              <a:ext uri="{FF2B5EF4-FFF2-40B4-BE49-F238E27FC236}">
                <a16:creationId xmlns:a16="http://schemas.microsoft.com/office/drawing/2014/main" id="{B85128B1-7FF9-4847-9D88-41CB1B9CB2D0}"/>
              </a:ext>
            </a:extLst>
          </p:cNvPr>
          <p:cNvSpPr txBox="1"/>
          <p:nvPr/>
        </p:nvSpPr>
        <p:spPr>
          <a:xfrm>
            <a:off x="12222165" y="6950243"/>
            <a:ext cx="524503" cy="215444"/>
          </a:xfrm>
          <a:prstGeom prst="rect">
            <a:avLst/>
          </a:prstGeom>
          <a:noFill/>
        </p:spPr>
        <p:txBody>
          <a:bodyPr wrap="none" rtlCol="0">
            <a:spAutoFit/>
          </a:bodyPr>
          <a:lstStyle/>
          <a:p>
            <a:pPr algn="ctr"/>
            <a:r>
              <a:rPr lang="en-US" sz="800" dirty="0"/>
              <a:t>Farming</a:t>
            </a:r>
          </a:p>
        </p:txBody>
      </p:sp>
      <p:sp>
        <p:nvSpPr>
          <p:cNvPr id="284" name="TextBox 283">
            <a:extLst>
              <a:ext uri="{FF2B5EF4-FFF2-40B4-BE49-F238E27FC236}">
                <a16:creationId xmlns:a16="http://schemas.microsoft.com/office/drawing/2014/main" id="{561BB4A6-50CB-40BA-AA2A-4C0E0BBC997E}"/>
              </a:ext>
            </a:extLst>
          </p:cNvPr>
          <p:cNvSpPr txBox="1"/>
          <p:nvPr/>
        </p:nvSpPr>
        <p:spPr>
          <a:xfrm>
            <a:off x="12638538" y="6950243"/>
            <a:ext cx="495649" cy="215444"/>
          </a:xfrm>
          <a:prstGeom prst="rect">
            <a:avLst/>
          </a:prstGeom>
          <a:noFill/>
        </p:spPr>
        <p:txBody>
          <a:bodyPr wrap="none" rtlCol="0">
            <a:spAutoFit/>
          </a:bodyPr>
          <a:lstStyle/>
          <a:p>
            <a:pPr algn="ctr"/>
            <a:r>
              <a:rPr lang="en-US" sz="800" dirty="0"/>
              <a:t>Sudoku</a:t>
            </a:r>
          </a:p>
        </p:txBody>
      </p:sp>
      <p:sp>
        <p:nvSpPr>
          <p:cNvPr id="285" name="TextBox 284">
            <a:extLst>
              <a:ext uri="{FF2B5EF4-FFF2-40B4-BE49-F238E27FC236}">
                <a16:creationId xmlns:a16="http://schemas.microsoft.com/office/drawing/2014/main" id="{129D574B-A214-49F4-8DAF-74407D2339E1}"/>
              </a:ext>
            </a:extLst>
          </p:cNvPr>
          <p:cNvSpPr txBox="1"/>
          <p:nvPr/>
        </p:nvSpPr>
        <p:spPr>
          <a:xfrm>
            <a:off x="11842285" y="6950243"/>
            <a:ext cx="449162" cy="215444"/>
          </a:xfrm>
          <a:prstGeom prst="rect">
            <a:avLst/>
          </a:prstGeom>
          <a:noFill/>
        </p:spPr>
        <p:txBody>
          <a:bodyPr wrap="none" rtlCol="0">
            <a:spAutoFit/>
          </a:bodyPr>
          <a:lstStyle/>
          <a:p>
            <a:pPr algn="ctr"/>
            <a:r>
              <a:rPr lang="en-US" sz="800" dirty="0"/>
              <a:t>Stocks</a:t>
            </a:r>
          </a:p>
        </p:txBody>
      </p:sp>
      <p:sp>
        <p:nvSpPr>
          <p:cNvPr id="286" name="TextBox 285">
            <a:extLst>
              <a:ext uri="{FF2B5EF4-FFF2-40B4-BE49-F238E27FC236}">
                <a16:creationId xmlns:a16="http://schemas.microsoft.com/office/drawing/2014/main" id="{6237C1E1-0DF2-4FFF-B304-A1149F9BDEC4}"/>
              </a:ext>
            </a:extLst>
          </p:cNvPr>
          <p:cNvSpPr txBox="1"/>
          <p:nvPr/>
        </p:nvSpPr>
        <p:spPr>
          <a:xfrm>
            <a:off x="12318060" y="7449716"/>
            <a:ext cx="333746" cy="215444"/>
          </a:xfrm>
          <a:prstGeom prst="rect">
            <a:avLst/>
          </a:prstGeom>
          <a:noFill/>
        </p:spPr>
        <p:txBody>
          <a:bodyPr wrap="none" rtlCol="0">
            <a:spAutoFit/>
          </a:bodyPr>
          <a:lstStyle/>
          <a:p>
            <a:pPr algn="ctr"/>
            <a:r>
              <a:rPr lang="en-US" sz="800" dirty="0"/>
              <a:t>TSP</a:t>
            </a:r>
          </a:p>
        </p:txBody>
      </p:sp>
      <p:sp>
        <p:nvSpPr>
          <p:cNvPr id="292" name="TextBox 291">
            <a:extLst>
              <a:ext uri="{FF2B5EF4-FFF2-40B4-BE49-F238E27FC236}">
                <a16:creationId xmlns:a16="http://schemas.microsoft.com/office/drawing/2014/main" id="{575EEEBC-C219-4883-A7C7-CF9AF497DFAB}"/>
              </a:ext>
            </a:extLst>
          </p:cNvPr>
          <p:cNvSpPr txBox="1"/>
          <p:nvPr/>
        </p:nvSpPr>
        <p:spPr>
          <a:xfrm>
            <a:off x="12651077" y="7449716"/>
            <a:ext cx="471604" cy="215444"/>
          </a:xfrm>
          <a:prstGeom prst="rect">
            <a:avLst/>
          </a:prstGeom>
          <a:noFill/>
        </p:spPr>
        <p:txBody>
          <a:bodyPr wrap="none" rtlCol="0">
            <a:spAutoFit/>
          </a:bodyPr>
          <a:lstStyle/>
          <a:p>
            <a:pPr algn="ctr"/>
            <a:r>
              <a:rPr lang="en-US" sz="800" dirty="0"/>
              <a:t>Cohort</a:t>
            </a:r>
          </a:p>
        </p:txBody>
      </p:sp>
      <p:sp>
        <p:nvSpPr>
          <p:cNvPr id="293" name="TextBox 292">
            <a:extLst>
              <a:ext uri="{FF2B5EF4-FFF2-40B4-BE49-F238E27FC236}">
                <a16:creationId xmlns:a16="http://schemas.microsoft.com/office/drawing/2014/main" id="{9FF87E27-9403-43D9-BD52-7817185005DB}"/>
              </a:ext>
            </a:extLst>
          </p:cNvPr>
          <p:cNvSpPr txBox="1"/>
          <p:nvPr/>
        </p:nvSpPr>
        <p:spPr>
          <a:xfrm>
            <a:off x="11874063" y="7449716"/>
            <a:ext cx="386644" cy="215444"/>
          </a:xfrm>
          <a:prstGeom prst="rect">
            <a:avLst/>
          </a:prstGeom>
          <a:noFill/>
        </p:spPr>
        <p:txBody>
          <a:bodyPr wrap="none" rtlCol="0">
            <a:spAutoFit/>
          </a:bodyPr>
          <a:lstStyle/>
          <a:p>
            <a:pPr algn="ctr"/>
            <a:r>
              <a:rPr lang="en-US" sz="800" dirty="0"/>
              <a:t>FMO</a:t>
            </a:r>
          </a:p>
        </p:txBody>
      </p:sp>
      <p:sp>
        <p:nvSpPr>
          <p:cNvPr id="294" name="TextBox 293">
            <a:extLst>
              <a:ext uri="{FF2B5EF4-FFF2-40B4-BE49-F238E27FC236}">
                <a16:creationId xmlns:a16="http://schemas.microsoft.com/office/drawing/2014/main" id="{3DF38D8C-86AB-4A37-A2B2-B83BDB7D4D21}"/>
              </a:ext>
            </a:extLst>
          </p:cNvPr>
          <p:cNvSpPr txBox="1"/>
          <p:nvPr/>
        </p:nvSpPr>
        <p:spPr>
          <a:xfrm>
            <a:off x="11794714" y="7949789"/>
            <a:ext cx="545342" cy="215444"/>
          </a:xfrm>
          <a:prstGeom prst="rect">
            <a:avLst/>
          </a:prstGeom>
          <a:noFill/>
        </p:spPr>
        <p:txBody>
          <a:bodyPr wrap="none" rtlCol="0">
            <a:spAutoFit/>
          </a:bodyPr>
          <a:lstStyle/>
          <a:p>
            <a:pPr algn="ctr"/>
            <a:r>
              <a:rPr lang="en-US" sz="800" dirty="0"/>
              <a:t>Shipping</a:t>
            </a:r>
          </a:p>
        </p:txBody>
      </p:sp>
      <p:pic>
        <p:nvPicPr>
          <p:cNvPr id="117" name="Picture 69">
            <a:extLst>
              <a:ext uri="{FF2B5EF4-FFF2-40B4-BE49-F238E27FC236}">
                <a16:creationId xmlns:a16="http://schemas.microsoft.com/office/drawing/2014/main" id="{67BA7E81-86BA-4530-A04F-C78623252FB3}"/>
              </a:ext>
            </a:extLst>
          </p:cNvPr>
          <p:cNvPicPr>
            <a:picLocks noChangeAspect="1"/>
          </p:cNvPicPr>
          <p:nvPr/>
        </p:nvPicPr>
        <p:blipFill>
          <a:blip r:embed="rId17">
            <a:extLst>
              <a:ext uri="{96DAC541-7B7A-43D3-8B79-37D633B846F1}">
                <asvg:svgBlip xmlns:asvg="http://schemas.microsoft.com/office/drawing/2016/SVG/main" r:embed="rId18"/>
              </a:ext>
            </a:extLst>
          </a:blip>
          <a:srcRect/>
          <a:stretch/>
        </p:blipFill>
        <p:spPr>
          <a:xfrm>
            <a:off x="6482110" y="3761455"/>
            <a:ext cx="2975088" cy="1859430"/>
          </a:xfrm>
          <a:prstGeom prst="rect">
            <a:avLst/>
          </a:prstGeom>
        </p:spPr>
      </p:pic>
      <p:sp>
        <p:nvSpPr>
          <p:cNvPr id="173" name="Rectangle 172">
            <a:extLst>
              <a:ext uri="{FF2B5EF4-FFF2-40B4-BE49-F238E27FC236}">
                <a16:creationId xmlns:a16="http://schemas.microsoft.com/office/drawing/2014/main" id="{1981BA36-E3C8-4AAC-91D3-5B36A77C9702}"/>
              </a:ext>
            </a:extLst>
          </p:cNvPr>
          <p:cNvSpPr/>
          <p:nvPr/>
        </p:nvSpPr>
        <p:spPr>
          <a:xfrm>
            <a:off x="11661148" y="4765466"/>
            <a:ext cx="335816" cy="363347"/>
          </a:xfrm>
          <a:prstGeom prst="rect">
            <a:avLst/>
          </a:prstGeom>
          <a:solidFill>
            <a:srgbClr val="3141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ectangle 173">
            <a:extLst>
              <a:ext uri="{FF2B5EF4-FFF2-40B4-BE49-F238E27FC236}">
                <a16:creationId xmlns:a16="http://schemas.microsoft.com/office/drawing/2014/main" id="{80885799-F084-4F70-9E87-763E0297E0B2}"/>
              </a:ext>
            </a:extLst>
          </p:cNvPr>
          <p:cNvSpPr/>
          <p:nvPr/>
        </p:nvSpPr>
        <p:spPr>
          <a:xfrm>
            <a:off x="11540485" y="2571264"/>
            <a:ext cx="634985" cy="105031"/>
          </a:xfrm>
          <a:prstGeom prst="rect">
            <a:avLst/>
          </a:prstGeom>
          <a:solidFill>
            <a:srgbClr val="3141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5" name="Group 174">
            <a:extLst>
              <a:ext uri="{FF2B5EF4-FFF2-40B4-BE49-F238E27FC236}">
                <a16:creationId xmlns:a16="http://schemas.microsoft.com/office/drawing/2014/main" id="{70D23496-5311-47F3-940F-3376FD9BA35A}"/>
              </a:ext>
            </a:extLst>
          </p:cNvPr>
          <p:cNvGrpSpPr/>
          <p:nvPr/>
        </p:nvGrpSpPr>
        <p:grpSpPr>
          <a:xfrm>
            <a:off x="10508211" y="2463291"/>
            <a:ext cx="2668148" cy="2668148"/>
            <a:chOff x="9781052" y="3907108"/>
            <a:chExt cx="2668148" cy="2668148"/>
          </a:xfrm>
        </p:grpSpPr>
        <p:pic>
          <p:nvPicPr>
            <p:cNvPr id="176" name="Graphic 175">
              <a:extLst>
                <a:ext uri="{FF2B5EF4-FFF2-40B4-BE49-F238E27FC236}">
                  <a16:creationId xmlns:a16="http://schemas.microsoft.com/office/drawing/2014/main" id="{85FD0634-3B0E-44A8-8C1F-C20BF2F24BE1}"/>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9781052" y="3907108"/>
              <a:ext cx="2668148" cy="2668148"/>
            </a:xfrm>
            <a:prstGeom prst="rect">
              <a:avLst/>
            </a:prstGeom>
          </p:spPr>
        </p:pic>
        <p:sp>
          <p:nvSpPr>
            <p:cNvPr id="177" name="Rectangle 176">
              <a:extLst>
                <a:ext uri="{FF2B5EF4-FFF2-40B4-BE49-F238E27FC236}">
                  <a16:creationId xmlns:a16="http://schemas.microsoft.com/office/drawing/2014/main" id="{5858FBE7-449D-497D-A205-30224F94D486}"/>
                </a:ext>
              </a:extLst>
            </p:cNvPr>
            <p:cNvSpPr/>
            <p:nvPr/>
          </p:nvSpPr>
          <p:spPr>
            <a:xfrm>
              <a:off x="10461960" y="4190457"/>
              <a:ext cx="1300442" cy="20502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grpSp>
        <p:nvGrpSpPr>
          <p:cNvPr id="178" name="Group 177">
            <a:extLst>
              <a:ext uri="{FF2B5EF4-FFF2-40B4-BE49-F238E27FC236}">
                <a16:creationId xmlns:a16="http://schemas.microsoft.com/office/drawing/2014/main" id="{33C1A590-57D8-4EDB-9DCF-814153B1BE1D}"/>
              </a:ext>
            </a:extLst>
          </p:cNvPr>
          <p:cNvGrpSpPr/>
          <p:nvPr/>
        </p:nvGrpSpPr>
        <p:grpSpPr>
          <a:xfrm>
            <a:off x="11209165" y="2767631"/>
            <a:ext cx="1291902" cy="1539911"/>
            <a:chOff x="1353887" y="8369364"/>
            <a:chExt cx="1291902" cy="1539911"/>
          </a:xfrm>
        </p:grpSpPr>
        <p:sp>
          <p:nvSpPr>
            <p:cNvPr id="179" name="TextBox 178">
              <a:extLst>
                <a:ext uri="{FF2B5EF4-FFF2-40B4-BE49-F238E27FC236}">
                  <a16:creationId xmlns:a16="http://schemas.microsoft.com/office/drawing/2014/main" id="{9AC23F0B-C2D5-4CC1-A024-2E44019A9160}"/>
                </a:ext>
              </a:extLst>
            </p:cNvPr>
            <p:cNvSpPr txBox="1"/>
            <p:nvPr/>
          </p:nvSpPr>
          <p:spPr>
            <a:xfrm>
              <a:off x="1733767" y="8694285"/>
              <a:ext cx="524503" cy="215444"/>
            </a:xfrm>
            <a:prstGeom prst="rect">
              <a:avLst/>
            </a:prstGeom>
            <a:noFill/>
          </p:spPr>
          <p:txBody>
            <a:bodyPr wrap="none" rtlCol="0">
              <a:spAutoFit/>
            </a:bodyPr>
            <a:lstStyle/>
            <a:p>
              <a:pPr algn="ctr"/>
              <a:r>
                <a:rPr lang="en-US" sz="800" dirty="0"/>
                <a:t>Farming</a:t>
              </a:r>
            </a:p>
          </p:txBody>
        </p:sp>
        <p:pic>
          <p:nvPicPr>
            <p:cNvPr id="180" name="Picture 179">
              <a:extLst>
                <a:ext uri="{FF2B5EF4-FFF2-40B4-BE49-F238E27FC236}">
                  <a16:creationId xmlns:a16="http://schemas.microsoft.com/office/drawing/2014/main" id="{B83E4FBD-0686-4064-BB71-58315B6479D7}"/>
                </a:ext>
              </a:extLst>
            </p:cNvPr>
            <p:cNvPicPr>
              <a:picLocks noChangeAspect="1"/>
            </p:cNvPicPr>
            <p:nvPr/>
          </p:nvPicPr>
          <p:blipFill>
            <a:blip r:embed="rId3"/>
            <a:srcRect/>
            <a:stretch/>
          </p:blipFill>
          <p:spPr>
            <a:xfrm>
              <a:off x="1869689" y="8441733"/>
              <a:ext cx="266023" cy="266023"/>
            </a:xfrm>
            <a:prstGeom prst="rect">
              <a:avLst/>
            </a:prstGeom>
          </p:spPr>
        </p:pic>
        <p:pic>
          <p:nvPicPr>
            <p:cNvPr id="182" name="Graphic 181">
              <a:extLst>
                <a:ext uri="{FF2B5EF4-FFF2-40B4-BE49-F238E27FC236}">
                  <a16:creationId xmlns:a16="http://schemas.microsoft.com/office/drawing/2014/main" id="{56AAB295-53C6-4CA4-A9AD-F04E2758084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799444" y="8369364"/>
              <a:ext cx="402832" cy="402832"/>
            </a:xfrm>
            <a:prstGeom prst="rect">
              <a:avLst/>
            </a:prstGeom>
          </p:spPr>
        </p:pic>
        <p:sp>
          <p:nvSpPr>
            <p:cNvPr id="183" name="TextBox 182">
              <a:extLst>
                <a:ext uri="{FF2B5EF4-FFF2-40B4-BE49-F238E27FC236}">
                  <a16:creationId xmlns:a16="http://schemas.microsoft.com/office/drawing/2014/main" id="{2172618F-6E29-4275-92E5-0246269D6359}"/>
                </a:ext>
              </a:extLst>
            </p:cNvPr>
            <p:cNvSpPr txBox="1"/>
            <p:nvPr/>
          </p:nvSpPr>
          <p:spPr>
            <a:xfrm>
              <a:off x="2150140" y="8694285"/>
              <a:ext cx="495649" cy="215444"/>
            </a:xfrm>
            <a:prstGeom prst="rect">
              <a:avLst/>
            </a:prstGeom>
            <a:noFill/>
          </p:spPr>
          <p:txBody>
            <a:bodyPr wrap="none" rtlCol="0">
              <a:spAutoFit/>
            </a:bodyPr>
            <a:lstStyle/>
            <a:p>
              <a:pPr algn="ctr"/>
              <a:r>
                <a:rPr lang="en-US" sz="800" dirty="0"/>
                <a:t>Sudoku</a:t>
              </a:r>
            </a:p>
          </p:txBody>
        </p:sp>
        <p:pic>
          <p:nvPicPr>
            <p:cNvPr id="184" name="Picture 183">
              <a:extLst>
                <a:ext uri="{FF2B5EF4-FFF2-40B4-BE49-F238E27FC236}">
                  <a16:creationId xmlns:a16="http://schemas.microsoft.com/office/drawing/2014/main" id="{AFB334A5-BA58-461B-94FE-6ACD0A25E64B}"/>
                </a:ext>
              </a:extLst>
            </p:cNvPr>
            <p:cNvPicPr>
              <a:picLocks noChangeAspect="1"/>
            </p:cNvPicPr>
            <p:nvPr/>
          </p:nvPicPr>
          <p:blipFill>
            <a:blip r:embed="rId6"/>
            <a:srcRect/>
            <a:stretch/>
          </p:blipFill>
          <p:spPr>
            <a:xfrm>
              <a:off x="2271634" y="8441733"/>
              <a:ext cx="266023" cy="266023"/>
            </a:xfrm>
            <a:prstGeom prst="rect">
              <a:avLst/>
            </a:prstGeom>
          </p:spPr>
        </p:pic>
        <p:pic>
          <p:nvPicPr>
            <p:cNvPr id="187" name="Graphic 186">
              <a:extLst>
                <a:ext uri="{FF2B5EF4-FFF2-40B4-BE49-F238E27FC236}">
                  <a16:creationId xmlns:a16="http://schemas.microsoft.com/office/drawing/2014/main" id="{C02306DF-A4A0-47DB-A4D8-0CF712470E0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01389" y="8369364"/>
              <a:ext cx="402832" cy="402832"/>
            </a:xfrm>
            <a:prstGeom prst="rect">
              <a:avLst/>
            </a:prstGeom>
          </p:spPr>
        </p:pic>
        <p:sp>
          <p:nvSpPr>
            <p:cNvPr id="190" name="TextBox 189">
              <a:extLst>
                <a:ext uri="{FF2B5EF4-FFF2-40B4-BE49-F238E27FC236}">
                  <a16:creationId xmlns:a16="http://schemas.microsoft.com/office/drawing/2014/main" id="{C51A8276-C38E-4276-B5F3-D65B74781501}"/>
                </a:ext>
              </a:extLst>
            </p:cNvPr>
            <p:cNvSpPr txBox="1"/>
            <p:nvPr/>
          </p:nvSpPr>
          <p:spPr>
            <a:xfrm>
              <a:off x="1353887" y="8694285"/>
              <a:ext cx="449162" cy="215444"/>
            </a:xfrm>
            <a:prstGeom prst="rect">
              <a:avLst/>
            </a:prstGeom>
            <a:noFill/>
          </p:spPr>
          <p:txBody>
            <a:bodyPr wrap="none" rtlCol="0">
              <a:spAutoFit/>
            </a:bodyPr>
            <a:lstStyle/>
            <a:p>
              <a:pPr algn="ctr"/>
              <a:r>
                <a:rPr lang="en-US" sz="800" dirty="0"/>
                <a:t>Stocks</a:t>
              </a:r>
            </a:p>
          </p:txBody>
        </p:sp>
        <p:pic>
          <p:nvPicPr>
            <p:cNvPr id="191" name="Picture 190">
              <a:extLst>
                <a:ext uri="{FF2B5EF4-FFF2-40B4-BE49-F238E27FC236}">
                  <a16:creationId xmlns:a16="http://schemas.microsoft.com/office/drawing/2014/main" id="{C5D608A7-2020-426C-B738-8F4EFD91B31E}"/>
                </a:ext>
              </a:extLst>
            </p:cNvPr>
            <p:cNvPicPr>
              <a:picLocks noChangeAspect="1"/>
            </p:cNvPicPr>
            <p:nvPr/>
          </p:nvPicPr>
          <p:blipFill>
            <a:blip r:embed="rId7"/>
            <a:srcRect/>
            <a:stretch/>
          </p:blipFill>
          <p:spPr>
            <a:xfrm>
              <a:off x="1452137" y="8441733"/>
              <a:ext cx="266023" cy="266023"/>
            </a:xfrm>
            <a:prstGeom prst="rect">
              <a:avLst/>
            </a:prstGeom>
          </p:spPr>
        </p:pic>
        <p:pic>
          <p:nvPicPr>
            <p:cNvPr id="200" name="Graphic 199">
              <a:extLst>
                <a:ext uri="{FF2B5EF4-FFF2-40B4-BE49-F238E27FC236}">
                  <a16:creationId xmlns:a16="http://schemas.microsoft.com/office/drawing/2014/main" id="{E9D3FA62-32A1-4DA3-97DD-3C21D6FB7CF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1892" y="8369364"/>
              <a:ext cx="402832" cy="402832"/>
            </a:xfrm>
            <a:prstGeom prst="rect">
              <a:avLst/>
            </a:prstGeom>
          </p:spPr>
        </p:pic>
        <p:sp>
          <p:nvSpPr>
            <p:cNvPr id="202" name="TextBox 201">
              <a:extLst>
                <a:ext uri="{FF2B5EF4-FFF2-40B4-BE49-F238E27FC236}">
                  <a16:creationId xmlns:a16="http://schemas.microsoft.com/office/drawing/2014/main" id="{7E420153-538F-441D-B7EE-3B3D6613C204}"/>
                </a:ext>
              </a:extLst>
            </p:cNvPr>
            <p:cNvSpPr txBox="1"/>
            <p:nvPr/>
          </p:nvSpPr>
          <p:spPr>
            <a:xfrm>
              <a:off x="1829662" y="9193758"/>
              <a:ext cx="333746" cy="215444"/>
            </a:xfrm>
            <a:prstGeom prst="rect">
              <a:avLst/>
            </a:prstGeom>
            <a:noFill/>
          </p:spPr>
          <p:txBody>
            <a:bodyPr wrap="none" rtlCol="0">
              <a:spAutoFit/>
            </a:bodyPr>
            <a:lstStyle/>
            <a:p>
              <a:pPr algn="ctr"/>
              <a:r>
                <a:rPr lang="en-US" sz="800" dirty="0"/>
                <a:t>TSP</a:t>
              </a:r>
            </a:p>
          </p:txBody>
        </p:sp>
        <p:pic>
          <p:nvPicPr>
            <p:cNvPr id="203" name="Picture 202">
              <a:extLst>
                <a:ext uri="{FF2B5EF4-FFF2-40B4-BE49-F238E27FC236}">
                  <a16:creationId xmlns:a16="http://schemas.microsoft.com/office/drawing/2014/main" id="{B4683A8D-B453-48DF-94B9-99C91F8379E4}"/>
                </a:ext>
              </a:extLst>
            </p:cNvPr>
            <p:cNvPicPr>
              <a:picLocks noChangeAspect="1"/>
            </p:cNvPicPr>
            <p:nvPr/>
          </p:nvPicPr>
          <p:blipFill>
            <a:blip r:embed="rId8"/>
            <a:srcRect/>
            <a:stretch/>
          </p:blipFill>
          <p:spPr>
            <a:xfrm>
              <a:off x="1870206" y="8941206"/>
              <a:ext cx="266023" cy="266023"/>
            </a:xfrm>
            <a:prstGeom prst="rect">
              <a:avLst/>
            </a:prstGeom>
          </p:spPr>
        </p:pic>
        <p:pic>
          <p:nvPicPr>
            <p:cNvPr id="211" name="Graphic 210">
              <a:extLst>
                <a:ext uri="{FF2B5EF4-FFF2-40B4-BE49-F238E27FC236}">
                  <a16:creationId xmlns:a16="http://schemas.microsoft.com/office/drawing/2014/main" id="{7122EAB8-BBA9-4C2E-8D3D-841D1D94A5F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799961" y="8868837"/>
              <a:ext cx="402832" cy="402832"/>
            </a:xfrm>
            <a:prstGeom prst="rect">
              <a:avLst/>
            </a:prstGeom>
          </p:spPr>
        </p:pic>
        <p:sp>
          <p:nvSpPr>
            <p:cNvPr id="212" name="TextBox 211">
              <a:extLst>
                <a:ext uri="{FF2B5EF4-FFF2-40B4-BE49-F238E27FC236}">
                  <a16:creationId xmlns:a16="http://schemas.microsoft.com/office/drawing/2014/main" id="{5920BDB1-4DA0-4403-B5C6-52D15C84E3EE}"/>
                </a:ext>
              </a:extLst>
            </p:cNvPr>
            <p:cNvSpPr txBox="1"/>
            <p:nvPr/>
          </p:nvSpPr>
          <p:spPr>
            <a:xfrm>
              <a:off x="2162679" y="9193758"/>
              <a:ext cx="471604" cy="215444"/>
            </a:xfrm>
            <a:prstGeom prst="rect">
              <a:avLst/>
            </a:prstGeom>
            <a:noFill/>
          </p:spPr>
          <p:txBody>
            <a:bodyPr wrap="none" rtlCol="0">
              <a:spAutoFit/>
            </a:bodyPr>
            <a:lstStyle/>
            <a:p>
              <a:pPr algn="ctr"/>
              <a:r>
                <a:rPr lang="en-US" sz="800" dirty="0"/>
                <a:t>Cohort</a:t>
              </a:r>
            </a:p>
          </p:txBody>
        </p:sp>
        <p:pic>
          <p:nvPicPr>
            <p:cNvPr id="213" name="Picture 212">
              <a:extLst>
                <a:ext uri="{FF2B5EF4-FFF2-40B4-BE49-F238E27FC236}">
                  <a16:creationId xmlns:a16="http://schemas.microsoft.com/office/drawing/2014/main" id="{87A33773-F5A6-4B4F-B2F2-9BF7783AB703}"/>
                </a:ext>
              </a:extLst>
            </p:cNvPr>
            <p:cNvPicPr>
              <a:picLocks noChangeAspect="1"/>
            </p:cNvPicPr>
            <p:nvPr/>
          </p:nvPicPr>
          <p:blipFill>
            <a:blip r:embed="rId9"/>
            <a:srcRect/>
            <a:stretch/>
          </p:blipFill>
          <p:spPr>
            <a:xfrm>
              <a:off x="2272151" y="8945696"/>
              <a:ext cx="266023" cy="257043"/>
            </a:xfrm>
            <a:prstGeom prst="rect">
              <a:avLst/>
            </a:prstGeom>
          </p:spPr>
        </p:pic>
        <p:pic>
          <p:nvPicPr>
            <p:cNvPr id="230" name="Graphic 229">
              <a:extLst>
                <a:ext uri="{FF2B5EF4-FFF2-40B4-BE49-F238E27FC236}">
                  <a16:creationId xmlns:a16="http://schemas.microsoft.com/office/drawing/2014/main" id="{0449C879-6C51-4747-B9F4-A2688D43C50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01906" y="8868837"/>
              <a:ext cx="402832" cy="402832"/>
            </a:xfrm>
            <a:prstGeom prst="rect">
              <a:avLst/>
            </a:prstGeom>
          </p:spPr>
        </p:pic>
        <p:sp>
          <p:nvSpPr>
            <p:cNvPr id="232" name="TextBox 231">
              <a:extLst>
                <a:ext uri="{FF2B5EF4-FFF2-40B4-BE49-F238E27FC236}">
                  <a16:creationId xmlns:a16="http://schemas.microsoft.com/office/drawing/2014/main" id="{23C8C16F-15A3-4295-83C5-DEAAAEF80F43}"/>
                </a:ext>
              </a:extLst>
            </p:cNvPr>
            <p:cNvSpPr txBox="1"/>
            <p:nvPr/>
          </p:nvSpPr>
          <p:spPr>
            <a:xfrm>
              <a:off x="1385665" y="9193758"/>
              <a:ext cx="386644" cy="215444"/>
            </a:xfrm>
            <a:prstGeom prst="rect">
              <a:avLst/>
            </a:prstGeom>
            <a:noFill/>
          </p:spPr>
          <p:txBody>
            <a:bodyPr wrap="none" rtlCol="0">
              <a:spAutoFit/>
            </a:bodyPr>
            <a:lstStyle/>
            <a:p>
              <a:pPr algn="ctr"/>
              <a:r>
                <a:rPr lang="en-US" sz="800" dirty="0"/>
                <a:t>FMO</a:t>
              </a:r>
            </a:p>
          </p:txBody>
        </p:sp>
        <p:pic>
          <p:nvPicPr>
            <p:cNvPr id="235" name="Picture 234">
              <a:extLst>
                <a:ext uri="{FF2B5EF4-FFF2-40B4-BE49-F238E27FC236}">
                  <a16:creationId xmlns:a16="http://schemas.microsoft.com/office/drawing/2014/main" id="{34E15E25-3391-4B1B-AB95-53B270D88384}"/>
                </a:ext>
              </a:extLst>
            </p:cNvPr>
            <p:cNvPicPr>
              <a:picLocks noChangeAspect="1"/>
            </p:cNvPicPr>
            <p:nvPr/>
          </p:nvPicPr>
          <p:blipFill>
            <a:blip r:embed="rId10"/>
            <a:srcRect/>
            <a:stretch/>
          </p:blipFill>
          <p:spPr>
            <a:xfrm>
              <a:off x="1453649" y="8941206"/>
              <a:ext cx="264032" cy="266023"/>
            </a:xfrm>
            <a:prstGeom prst="rect">
              <a:avLst/>
            </a:prstGeom>
          </p:spPr>
        </p:pic>
        <p:pic>
          <p:nvPicPr>
            <p:cNvPr id="236" name="Graphic 235">
              <a:extLst>
                <a:ext uri="{FF2B5EF4-FFF2-40B4-BE49-F238E27FC236}">
                  <a16:creationId xmlns:a16="http://schemas.microsoft.com/office/drawing/2014/main" id="{F9F1F2A4-6AEE-419A-8415-1BAD0DC98DF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2409" y="8868837"/>
              <a:ext cx="402832" cy="402832"/>
            </a:xfrm>
            <a:prstGeom prst="rect">
              <a:avLst/>
            </a:prstGeom>
          </p:spPr>
        </p:pic>
        <p:sp>
          <p:nvSpPr>
            <p:cNvPr id="287" name="TextBox 286">
              <a:extLst>
                <a:ext uri="{FF2B5EF4-FFF2-40B4-BE49-F238E27FC236}">
                  <a16:creationId xmlns:a16="http://schemas.microsoft.com/office/drawing/2014/main" id="{0CA75CF0-B1EC-46CD-A99B-94D27C5B2594}"/>
                </a:ext>
              </a:extLst>
            </p:cNvPr>
            <p:cNvSpPr txBox="1"/>
            <p:nvPr/>
          </p:nvSpPr>
          <p:spPr>
            <a:xfrm>
              <a:off x="1354404" y="9693831"/>
              <a:ext cx="449162" cy="215444"/>
            </a:xfrm>
            <a:prstGeom prst="rect">
              <a:avLst/>
            </a:prstGeom>
            <a:noFill/>
          </p:spPr>
          <p:txBody>
            <a:bodyPr wrap="none" rtlCol="0">
              <a:spAutoFit/>
            </a:bodyPr>
            <a:lstStyle/>
            <a:p>
              <a:pPr algn="ctr"/>
              <a:r>
                <a:rPr lang="en-US" sz="800" dirty="0"/>
                <a:t>Stocks</a:t>
              </a:r>
            </a:p>
          </p:txBody>
        </p:sp>
        <p:pic>
          <p:nvPicPr>
            <p:cNvPr id="288" name="Picture 287">
              <a:extLst>
                <a:ext uri="{FF2B5EF4-FFF2-40B4-BE49-F238E27FC236}">
                  <a16:creationId xmlns:a16="http://schemas.microsoft.com/office/drawing/2014/main" id="{6C53A82E-8E3C-49CD-AA65-CCC2AB19A107}"/>
                </a:ext>
              </a:extLst>
            </p:cNvPr>
            <p:cNvPicPr>
              <a:picLocks noChangeAspect="1"/>
            </p:cNvPicPr>
            <p:nvPr/>
          </p:nvPicPr>
          <p:blipFill>
            <a:blip r:embed="rId11"/>
            <a:srcRect/>
            <a:stretch/>
          </p:blipFill>
          <p:spPr>
            <a:xfrm>
              <a:off x="1452654" y="9441279"/>
              <a:ext cx="266023" cy="266023"/>
            </a:xfrm>
            <a:prstGeom prst="rect">
              <a:avLst/>
            </a:prstGeom>
          </p:spPr>
        </p:pic>
        <p:pic>
          <p:nvPicPr>
            <p:cNvPr id="289" name="Graphic 288">
              <a:extLst>
                <a:ext uri="{FF2B5EF4-FFF2-40B4-BE49-F238E27FC236}">
                  <a16:creationId xmlns:a16="http://schemas.microsoft.com/office/drawing/2014/main" id="{BD5E4A96-9F63-4822-9F42-5FAC3DBC9F5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2409" y="9368910"/>
              <a:ext cx="402832" cy="402832"/>
            </a:xfrm>
            <a:prstGeom prst="rect">
              <a:avLst/>
            </a:prstGeom>
          </p:spPr>
        </p:pic>
      </p:grpSp>
      <p:pic>
        <p:nvPicPr>
          <p:cNvPr id="290" name="Picture 289">
            <a:extLst>
              <a:ext uri="{FF2B5EF4-FFF2-40B4-BE49-F238E27FC236}">
                <a16:creationId xmlns:a16="http://schemas.microsoft.com/office/drawing/2014/main" id="{212CC474-D5AA-4B64-9D65-5A4BFDCB8313}"/>
              </a:ext>
            </a:extLst>
          </p:cNvPr>
          <p:cNvPicPr>
            <a:picLocks noChangeAspect="1"/>
          </p:cNvPicPr>
          <p:nvPr/>
        </p:nvPicPr>
        <p:blipFill>
          <a:blip r:embed="rId14"/>
          <a:stretch>
            <a:fillRect/>
          </a:stretch>
        </p:blipFill>
        <p:spPr>
          <a:xfrm>
            <a:off x="11189037" y="2744941"/>
            <a:ext cx="1311737" cy="2064727"/>
          </a:xfrm>
          <a:prstGeom prst="rect">
            <a:avLst/>
          </a:prstGeom>
        </p:spPr>
      </p:pic>
      <p:sp>
        <p:nvSpPr>
          <p:cNvPr id="291" name="TextBox 290">
            <a:extLst>
              <a:ext uri="{FF2B5EF4-FFF2-40B4-BE49-F238E27FC236}">
                <a16:creationId xmlns:a16="http://schemas.microsoft.com/office/drawing/2014/main" id="{4A7041D6-46F1-48B9-9B40-F5DCCDDF98B9}"/>
              </a:ext>
            </a:extLst>
          </p:cNvPr>
          <p:cNvSpPr txBox="1"/>
          <p:nvPr/>
        </p:nvSpPr>
        <p:spPr>
          <a:xfrm>
            <a:off x="11588753" y="3076196"/>
            <a:ext cx="524503" cy="215444"/>
          </a:xfrm>
          <a:prstGeom prst="rect">
            <a:avLst/>
          </a:prstGeom>
          <a:noFill/>
        </p:spPr>
        <p:txBody>
          <a:bodyPr wrap="none" rtlCol="0">
            <a:spAutoFit/>
          </a:bodyPr>
          <a:lstStyle/>
          <a:p>
            <a:pPr algn="ctr"/>
            <a:r>
              <a:rPr lang="en-US" sz="800" dirty="0"/>
              <a:t>Farming</a:t>
            </a:r>
          </a:p>
        </p:txBody>
      </p:sp>
      <p:sp>
        <p:nvSpPr>
          <p:cNvPr id="295" name="TextBox 294">
            <a:extLst>
              <a:ext uri="{FF2B5EF4-FFF2-40B4-BE49-F238E27FC236}">
                <a16:creationId xmlns:a16="http://schemas.microsoft.com/office/drawing/2014/main" id="{5FFC214A-14FB-40A7-B6A8-BC7D0AAB31D0}"/>
              </a:ext>
            </a:extLst>
          </p:cNvPr>
          <p:cNvSpPr txBox="1"/>
          <p:nvPr/>
        </p:nvSpPr>
        <p:spPr>
          <a:xfrm>
            <a:off x="12005126" y="3076196"/>
            <a:ext cx="495649" cy="215444"/>
          </a:xfrm>
          <a:prstGeom prst="rect">
            <a:avLst/>
          </a:prstGeom>
          <a:noFill/>
        </p:spPr>
        <p:txBody>
          <a:bodyPr wrap="none" rtlCol="0">
            <a:spAutoFit/>
          </a:bodyPr>
          <a:lstStyle/>
          <a:p>
            <a:pPr algn="ctr"/>
            <a:r>
              <a:rPr lang="en-US" sz="800" dirty="0"/>
              <a:t>Sudoku</a:t>
            </a:r>
          </a:p>
        </p:txBody>
      </p:sp>
      <p:sp>
        <p:nvSpPr>
          <p:cNvPr id="296" name="TextBox 295">
            <a:extLst>
              <a:ext uri="{FF2B5EF4-FFF2-40B4-BE49-F238E27FC236}">
                <a16:creationId xmlns:a16="http://schemas.microsoft.com/office/drawing/2014/main" id="{68D425A8-4D99-4EF0-8C67-A40387D96AA7}"/>
              </a:ext>
            </a:extLst>
          </p:cNvPr>
          <p:cNvSpPr txBox="1"/>
          <p:nvPr/>
        </p:nvSpPr>
        <p:spPr>
          <a:xfrm>
            <a:off x="11208873" y="3076196"/>
            <a:ext cx="449162" cy="215444"/>
          </a:xfrm>
          <a:prstGeom prst="rect">
            <a:avLst/>
          </a:prstGeom>
          <a:noFill/>
        </p:spPr>
        <p:txBody>
          <a:bodyPr wrap="none" rtlCol="0">
            <a:spAutoFit/>
          </a:bodyPr>
          <a:lstStyle/>
          <a:p>
            <a:pPr algn="ctr"/>
            <a:r>
              <a:rPr lang="en-US" sz="800" dirty="0"/>
              <a:t>Stocks</a:t>
            </a:r>
          </a:p>
        </p:txBody>
      </p:sp>
      <p:sp>
        <p:nvSpPr>
          <p:cNvPr id="297" name="TextBox 296">
            <a:extLst>
              <a:ext uri="{FF2B5EF4-FFF2-40B4-BE49-F238E27FC236}">
                <a16:creationId xmlns:a16="http://schemas.microsoft.com/office/drawing/2014/main" id="{5AC8AA1F-B4B6-431D-A00E-DC49029FA8B6}"/>
              </a:ext>
            </a:extLst>
          </p:cNvPr>
          <p:cNvSpPr txBox="1"/>
          <p:nvPr/>
        </p:nvSpPr>
        <p:spPr>
          <a:xfrm>
            <a:off x="11684648" y="3575669"/>
            <a:ext cx="333746" cy="215444"/>
          </a:xfrm>
          <a:prstGeom prst="rect">
            <a:avLst/>
          </a:prstGeom>
          <a:noFill/>
        </p:spPr>
        <p:txBody>
          <a:bodyPr wrap="none" rtlCol="0">
            <a:spAutoFit/>
          </a:bodyPr>
          <a:lstStyle/>
          <a:p>
            <a:pPr algn="ctr"/>
            <a:r>
              <a:rPr lang="en-US" sz="800" dirty="0"/>
              <a:t>TSP</a:t>
            </a:r>
          </a:p>
        </p:txBody>
      </p:sp>
      <p:sp>
        <p:nvSpPr>
          <p:cNvPr id="298" name="TextBox 297">
            <a:extLst>
              <a:ext uri="{FF2B5EF4-FFF2-40B4-BE49-F238E27FC236}">
                <a16:creationId xmlns:a16="http://schemas.microsoft.com/office/drawing/2014/main" id="{097EC464-BDEA-470F-97AB-349D265B543B}"/>
              </a:ext>
            </a:extLst>
          </p:cNvPr>
          <p:cNvSpPr txBox="1"/>
          <p:nvPr/>
        </p:nvSpPr>
        <p:spPr>
          <a:xfrm>
            <a:off x="12017665" y="3575669"/>
            <a:ext cx="471604" cy="215444"/>
          </a:xfrm>
          <a:prstGeom prst="rect">
            <a:avLst/>
          </a:prstGeom>
          <a:noFill/>
        </p:spPr>
        <p:txBody>
          <a:bodyPr wrap="none" rtlCol="0">
            <a:spAutoFit/>
          </a:bodyPr>
          <a:lstStyle/>
          <a:p>
            <a:pPr algn="ctr"/>
            <a:r>
              <a:rPr lang="en-US" sz="800" dirty="0"/>
              <a:t>Cohort</a:t>
            </a:r>
          </a:p>
        </p:txBody>
      </p:sp>
      <p:sp>
        <p:nvSpPr>
          <p:cNvPr id="299" name="TextBox 298">
            <a:extLst>
              <a:ext uri="{FF2B5EF4-FFF2-40B4-BE49-F238E27FC236}">
                <a16:creationId xmlns:a16="http://schemas.microsoft.com/office/drawing/2014/main" id="{3463522D-38C0-46CB-BB08-E4CE440CB821}"/>
              </a:ext>
            </a:extLst>
          </p:cNvPr>
          <p:cNvSpPr txBox="1"/>
          <p:nvPr/>
        </p:nvSpPr>
        <p:spPr>
          <a:xfrm>
            <a:off x="11240651" y="3575669"/>
            <a:ext cx="386644" cy="215444"/>
          </a:xfrm>
          <a:prstGeom prst="rect">
            <a:avLst/>
          </a:prstGeom>
          <a:noFill/>
        </p:spPr>
        <p:txBody>
          <a:bodyPr wrap="none" rtlCol="0">
            <a:spAutoFit/>
          </a:bodyPr>
          <a:lstStyle/>
          <a:p>
            <a:pPr algn="ctr"/>
            <a:r>
              <a:rPr lang="en-US" sz="800" dirty="0"/>
              <a:t>FMO</a:t>
            </a:r>
          </a:p>
        </p:txBody>
      </p:sp>
      <p:sp>
        <p:nvSpPr>
          <p:cNvPr id="300" name="TextBox 299">
            <a:extLst>
              <a:ext uri="{FF2B5EF4-FFF2-40B4-BE49-F238E27FC236}">
                <a16:creationId xmlns:a16="http://schemas.microsoft.com/office/drawing/2014/main" id="{EB0A1BCB-325C-4D06-824A-906AC2FACDC4}"/>
              </a:ext>
            </a:extLst>
          </p:cNvPr>
          <p:cNvSpPr txBox="1"/>
          <p:nvPr/>
        </p:nvSpPr>
        <p:spPr>
          <a:xfrm>
            <a:off x="11161302" y="4075742"/>
            <a:ext cx="545342" cy="215444"/>
          </a:xfrm>
          <a:prstGeom prst="rect">
            <a:avLst/>
          </a:prstGeom>
          <a:noFill/>
        </p:spPr>
        <p:txBody>
          <a:bodyPr wrap="none" rtlCol="0">
            <a:spAutoFit/>
          </a:bodyPr>
          <a:lstStyle/>
          <a:p>
            <a:pPr algn="ctr"/>
            <a:r>
              <a:rPr lang="en-US" sz="800" dirty="0"/>
              <a:t>Shipping</a:t>
            </a:r>
          </a:p>
        </p:txBody>
      </p:sp>
      <p:pic>
        <p:nvPicPr>
          <p:cNvPr id="334" name="Picture 333">
            <a:extLst>
              <a:ext uri="{FF2B5EF4-FFF2-40B4-BE49-F238E27FC236}">
                <a16:creationId xmlns:a16="http://schemas.microsoft.com/office/drawing/2014/main" id="{B225C390-D496-4D09-A85F-113A85319F94}"/>
              </a:ext>
            </a:extLst>
          </p:cNvPr>
          <p:cNvPicPr>
            <a:picLocks noChangeAspect="1"/>
          </p:cNvPicPr>
          <p:nvPr/>
        </p:nvPicPr>
        <p:blipFill>
          <a:blip r:embed="rId21"/>
          <a:stretch>
            <a:fillRect/>
          </a:stretch>
        </p:blipFill>
        <p:spPr>
          <a:xfrm>
            <a:off x="1915251" y="3968593"/>
            <a:ext cx="3817607" cy="1190242"/>
          </a:xfrm>
          <a:prstGeom prst="rect">
            <a:avLst/>
          </a:prstGeom>
        </p:spPr>
      </p:pic>
    </p:spTree>
    <p:extLst>
      <p:ext uri="{BB962C8B-B14F-4D97-AF65-F5344CB8AC3E}">
        <p14:creationId xmlns:p14="http://schemas.microsoft.com/office/powerpoint/2010/main" val="269894471"/>
      </p:ext>
    </p:extLst>
  </p:cSld>
  <p:clrMapOvr>
    <a:masterClrMapping/>
  </p:clrMapOvr>
  <mc:AlternateContent xmlns:mc="http://schemas.openxmlformats.org/markup-compatibility/2006" xmlns:p14="http://schemas.microsoft.com/office/powerpoint/2010/main">
    <mc:Choice Requires="p14">
      <p:transition spd="slow" p14:dur="2000" advTm="166085"/>
    </mc:Choice>
    <mc:Fallback xmlns="">
      <p:transition spd="slow" advTm="16608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30DFCF1-D8BF-49A5-8FF5-3DF3A4EAEB6F}"/>
              </a:ext>
            </a:extLst>
          </p:cNvPr>
          <p:cNvGrpSpPr/>
          <p:nvPr/>
        </p:nvGrpSpPr>
        <p:grpSpPr>
          <a:xfrm>
            <a:off x="-101600" y="0"/>
            <a:ext cx="13817600" cy="10972800"/>
            <a:chOff x="-101600" y="0"/>
            <a:chExt cx="13817600" cy="10972800"/>
          </a:xfrm>
        </p:grpSpPr>
        <p:grpSp>
          <p:nvGrpSpPr>
            <p:cNvPr id="10" name="Group 9">
              <a:extLst>
                <a:ext uri="{FF2B5EF4-FFF2-40B4-BE49-F238E27FC236}">
                  <a16:creationId xmlns:a16="http://schemas.microsoft.com/office/drawing/2014/main" id="{BE68976C-0810-4739-8C70-5C77792CBEF9}"/>
                </a:ext>
              </a:extLst>
            </p:cNvPr>
            <p:cNvGrpSpPr/>
            <p:nvPr/>
          </p:nvGrpSpPr>
          <p:grpSpPr>
            <a:xfrm>
              <a:off x="0" y="0"/>
              <a:ext cx="13716000" cy="10972800"/>
              <a:chOff x="0" y="0"/>
              <a:chExt cx="13716000" cy="10972800"/>
            </a:xfrm>
          </p:grpSpPr>
          <p:sp>
            <p:nvSpPr>
              <p:cNvPr id="2" name="Rectangle 1">
                <a:extLst>
                  <a:ext uri="{FF2B5EF4-FFF2-40B4-BE49-F238E27FC236}">
                    <a16:creationId xmlns:a16="http://schemas.microsoft.com/office/drawing/2014/main" id="{8AFBF128-C341-4C0A-901D-CAB347F9983B}"/>
                  </a:ext>
                </a:extLst>
              </p:cNvPr>
              <p:cNvSpPr/>
              <p:nvPr/>
            </p:nvSpPr>
            <p:spPr>
              <a:xfrm>
                <a:off x="0" y="0"/>
                <a:ext cx="6858000" cy="5486400"/>
              </a:xfrm>
              <a:prstGeom prst="rect">
                <a:avLst/>
              </a:prstGeom>
              <a:solidFill>
                <a:schemeClr val="tx2">
                  <a:lumMod val="20000"/>
                  <a:lumOff val="8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3A0D9149-A090-4C2A-9541-A7AAD2436E79}"/>
                  </a:ext>
                </a:extLst>
              </p:cNvPr>
              <p:cNvSpPr/>
              <p:nvPr/>
            </p:nvSpPr>
            <p:spPr>
              <a:xfrm>
                <a:off x="6858000" y="0"/>
                <a:ext cx="6858000" cy="5486400"/>
              </a:xfrm>
              <a:prstGeom prst="rect">
                <a:avLst/>
              </a:prstGeom>
              <a:solidFill>
                <a:schemeClr val="accent2">
                  <a:lumMod val="40000"/>
                  <a:lumOff val="60000"/>
                  <a:alpha val="2705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FD3C81FD-CB96-4ED4-BD06-DDD753280956}"/>
                  </a:ext>
                </a:extLst>
              </p:cNvPr>
              <p:cNvSpPr/>
              <p:nvPr/>
            </p:nvSpPr>
            <p:spPr>
              <a:xfrm>
                <a:off x="6858000" y="5486400"/>
                <a:ext cx="6858000" cy="5486400"/>
              </a:xfrm>
              <a:prstGeom prst="rect">
                <a:avLst/>
              </a:prstGeom>
              <a:solidFill>
                <a:schemeClr val="bg2">
                  <a:lumMod val="90000"/>
                  <a:alpha val="2705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1308CF5-0F09-4B17-91F6-CA5712D58FD3}"/>
                  </a:ext>
                </a:extLst>
              </p:cNvPr>
              <p:cNvSpPr/>
              <p:nvPr/>
            </p:nvSpPr>
            <p:spPr>
              <a:xfrm>
                <a:off x="0" y="5486400"/>
                <a:ext cx="6858000" cy="5486400"/>
              </a:xfrm>
              <a:prstGeom prst="rect">
                <a:avLst/>
              </a:prstGeom>
              <a:solidFill>
                <a:schemeClr val="accent4">
                  <a:lumMod val="40000"/>
                  <a:lumOff val="6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BA61979-EDFE-4EAF-96D5-34AEC1771C15}"/>
                  </a:ext>
                </a:extLst>
              </p:cNvPr>
              <p:cNvSpPr/>
              <p:nvPr/>
            </p:nvSpPr>
            <p:spPr>
              <a:xfrm>
                <a:off x="254000" y="203200"/>
                <a:ext cx="6350000" cy="5080000"/>
              </a:xfrm>
              <a:prstGeom prst="rect">
                <a:avLst/>
              </a:prstGeom>
              <a:solidFill>
                <a:schemeClr val="tx2">
                  <a:lumMod val="20000"/>
                  <a:lumOff val="8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8784910-395F-4259-8A8B-16EFC3B11181}"/>
                  </a:ext>
                </a:extLst>
              </p:cNvPr>
              <p:cNvSpPr/>
              <p:nvPr/>
            </p:nvSpPr>
            <p:spPr>
              <a:xfrm>
                <a:off x="7112000" y="203200"/>
                <a:ext cx="6350000" cy="5080000"/>
              </a:xfrm>
              <a:prstGeom prst="rect">
                <a:avLst/>
              </a:prstGeom>
              <a:solidFill>
                <a:schemeClr val="accent2">
                  <a:lumMod val="40000"/>
                  <a:lumOff val="60000"/>
                  <a:alpha val="2705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5E2FD6D-254D-4932-B0B4-DB35EF4F5746}"/>
                  </a:ext>
                </a:extLst>
              </p:cNvPr>
              <p:cNvSpPr/>
              <p:nvPr/>
            </p:nvSpPr>
            <p:spPr>
              <a:xfrm>
                <a:off x="254000" y="5689600"/>
                <a:ext cx="6350000" cy="5080000"/>
              </a:xfrm>
              <a:prstGeom prst="rect">
                <a:avLst/>
              </a:prstGeom>
              <a:solidFill>
                <a:schemeClr val="accent4">
                  <a:lumMod val="40000"/>
                  <a:lumOff val="6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557C69A-3145-4B71-B395-30DD77BCAD6E}"/>
                  </a:ext>
                </a:extLst>
              </p:cNvPr>
              <p:cNvSpPr/>
              <p:nvPr/>
            </p:nvSpPr>
            <p:spPr>
              <a:xfrm>
                <a:off x="7112000" y="5689600"/>
                <a:ext cx="6350000" cy="5080000"/>
              </a:xfrm>
              <a:prstGeom prst="rect">
                <a:avLst/>
              </a:prstGeom>
              <a:solidFill>
                <a:schemeClr val="bg2">
                  <a:lumMod val="90000"/>
                  <a:alpha val="2705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A91B9CB4-D528-403F-BBFE-3E8E09470D09}"/>
                </a:ext>
              </a:extLst>
            </p:cNvPr>
            <p:cNvSpPr/>
            <p:nvPr/>
          </p:nvSpPr>
          <p:spPr>
            <a:xfrm>
              <a:off x="-101600" y="5127754"/>
              <a:ext cx="13817600" cy="717292"/>
            </a:xfrm>
            <a:prstGeom prst="rect">
              <a:avLst/>
            </a:prstGeom>
            <a:solidFill>
              <a:schemeClr val="accent6">
                <a:lumMod val="40000"/>
                <a:lumOff val="6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7A42C30-D5F9-49B3-A5A3-3E70E79207D9}"/>
                </a:ext>
              </a:extLst>
            </p:cNvPr>
            <p:cNvSpPr/>
            <p:nvPr/>
          </p:nvSpPr>
          <p:spPr>
            <a:xfrm rot="16200000">
              <a:off x="1370432" y="5127754"/>
              <a:ext cx="10972800" cy="717292"/>
            </a:xfrm>
            <a:prstGeom prst="rect">
              <a:avLst/>
            </a:prstGeom>
            <a:solidFill>
              <a:schemeClr val="accent6">
                <a:lumMod val="40000"/>
                <a:lumOff val="6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4608169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2364</Words>
  <Application>Microsoft Office PowerPoint</Application>
  <PresentationFormat>Custom</PresentationFormat>
  <Paragraphs>249</Paragraphs>
  <Slides>6</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Calibri</vt:lpstr>
      <vt:lpstr>IBM Plex Sans</vt:lpstr>
      <vt:lpstr>Wingdings</vt:lpstr>
      <vt:lpstr>Arial</vt:lpstr>
      <vt:lpstr>IBM Plex Mono</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franz nelissen</dc:creator>
  <cp:lastModifiedBy>Robin Schuchmann</cp:lastModifiedBy>
  <cp:revision>2620</cp:revision>
  <cp:lastPrinted>2017-08-23T14:13:59Z</cp:lastPrinted>
  <dcterms:created xsi:type="dcterms:W3CDTF">2014-03-22T07:50:42Z</dcterms:created>
  <dcterms:modified xsi:type="dcterms:W3CDTF">2024-11-19T12:07:32Z</dcterms:modified>
</cp:coreProperties>
</file>